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58" r:id="rId2"/>
    <p:sldId id="257" r:id="rId3"/>
    <p:sldId id="332" r:id="rId4"/>
    <p:sldId id="323" r:id="rId5"/>
    <p:sldId id="333" r:id="rId6"/>
    <p:sldId id="310" r:id="rId7"/>
    <p:sldId id="302" r:id="rId8"/>
    <p:sldId id="338" r:id="rId9"/>
    <p:sldId id="448" r:id="rId10"/>
    <p:sldId id="435" r:id="rId11"/>
    <p:sldId id="436" r:id="rId12"/>
    <p:sldId id="437" r:id="rId13"/>
    <p:sldId id="311" r:id="rId14"/>
    <p:sldId id="451" r:id="rId15"/>
    <p:sldId id="292" r:id="rId16"/>
    <p:sldId id="443" r:id="rId17"/>
    <p:sldId id="447" r:id="rId18"/>
    <p:sldId id="317" r:id="rId19"/>
    <p:sldId id="264" r:id="rId20"/>
    <p:sldId id="261" r:id="rId21"/>
    <p:sldId id="260" r:id="rId22"/>
    <p:sldId id="453" r:id="rId23"/>
    <p:sldId id="262" r:id="rId24"/>
    <p:sldId id="459"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8D0D"/>
    <a:srgbClr val="C6830D"/>
    <a:srgbClr val="A76E0B"/>
    <a:srgbClr val="A06A0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0216" autoAdjust="0"/>
  </p:normalViewPr>
  <p:slideViewPr>
    <p:cSldViewPr showGuides="1">
      <p:cViewPr varScale="1">
        <p:scale>
          <a:sx n="73" d="100"/>
          <a:sy n="73" d="100"/>
        </p:scale>
        <p:origin x="726"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8A066-919D-4AD4-8C84-02E61EC3F684}"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9598C-ABCA-4BB9-A8B8-D9EEFE98D2B1}" type="slidenum">
              <a:rPr lang="en-US" smtClean="0"/>
              <a:t>‹#›</a:t>
            </a:fld>
            <a:endParaRPr lang="en-US"/>
          </a:p>
        </p:txBody>
      </p:sp>
    </p:spTree>
    <p:extLst>
      <p:ext uri="{BB962C8B-B14F-4D97-AF65-F5344CB8AC3E}">
        <p14:creationId xmlns:p14="http://schemas.microsoft.com/office/powerpoint/2010/main" val="190028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3F021B-2ED3-4590-9919-1BCD58B5F04F}" type="slidenum">
              <a:rPr lang="zh-CN" altLang="en-US" smtClean="0"/>
              <a:t>2</a:t>
            </a:fld>
            <a:endParaRPr lang="zh-CN" altLang="en-US"/>
          </a:p>
        </p:txBody>
      </p:sp>
    </p:spTree>
    <p:extLst>
      <p:ext uri="{BB962C8B-B14F-4D97-AF65-F5344CB8AC3E}">
        <p14:creationId xmlns:p14="http://schemas.microsoft.com/office/powerpoint/2010/main" val="300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smtClean="0">
                <a:solidFill>
                  <a:srgbClr val="000000"/>
                </a:solidFill>
                <a:effectLst/>
                <a:latin typeface="Libre Franklin"/>
              </a:rPr>
              <a:t>thuộc</a:t>
            </a:r>
            <a:r>
              <a:rPr lang="en-US" b="0" i="0" dirty="0" smtClean="0">
                <a:solidFill>
                  <a:srgbClr val="000000"/>
                </a:solidFill>
                <a:effectLst/>
                <a:latin typeface="Libre Franklin"/>
              </a:rPr>
              <a:t> t</a:t>
            </a:r>
            <a:r>
              <a:rPr lang="vi-VN" b="0" i="0" dirty="0" smtClean="0">
                <a:solidFill>
                  <a:srgbClr val="000000"/>
                </a:solidFill>
                <a:effectLst/>
                <a:latin typeface="Libre Franklin"/>
              </a:rPr>
              <a:t>ỉnh</a:t>
            </a:r>
            <a:r>
              <a:rPr lang="vi-VN" b="0" i="0" baseline="0" dirty="0" smtClean="0">
                <a:solidFill>
                  <a:srgbClr val="000000"/>
                </a:solidFill>
                <a:effectLst/>
                <a:latin typeface="Libre Franklin"/>
              </a:rPr>
              <a:t> Lạng Sơn </a:t>
            </a:r>
            <a:r>
              <a:rPr lang="vi-VN" b="0" i="0" dirty="0" smtClean="0">
                <a:solidFill>
                  <a:srgbClr val="000000"/>
                </a:solidFill>
                <a:effectLst/>
                <a:latin typeface="Libre Franklin"/>
              </a:rPr>
              <a:t>chạy </a:t>
            </a:r>
            <a:r>
              <a:rPr lang="vi-VN" b="0" i="0" dirty="0">
                <a:solidFill>
                  <a:srgbClr val="000000"/>
                </a:solidFill>
                <a:effectLst/>
                <a:latin typeface="Libre Franklin"/>
              </a:rPr>
              <a:t>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10</a:t>
            </a:fld>
            <a:endParaRPr lang="ru-RU" altLang="en-US"/>
          </a:p>
        </p:txBody>
      </p:sp>
    </p:spTree>
    <p:extLst>
      <p:ext uri="{BB962C8B-B14F-4D97-AF65-F5344CB8AC3E}">
        <p14:creationId xmlns:p14="http://schemas.microsoft.com/office/powerpoint/2010/main" val="16072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11</a:t>
            </a:fld>
            <a:endParaRPr lang="ru-RU" altLang="en-US"/>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12</a:t>
            </a:fld>
            <a:endParaRPr lang="ru-RU" altLang="en-US"/>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E18429-8AD7-4C56-9B0D-19983D73314B}" type="slidenum">
              <a:rPr lang="ru-RU" altLang="en-US"/>
              <a:pPr/>
              <a:t>15</a:t>
            </a:fld>
            <a:endParaRPr lang="ru-RU" altLang="en-US"/>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16</a:t>
            </a:fld>
            <a:endParaRPr lang="ru-RU" altLang="en-US"/>
          </a:p>
        </p:txBody>
      </p:sp>
    </p:spTree>
    <p:extLst>
      <p:ext uri="{BB962C8B-B14F-4D97-AF65-F5344CB8AC3E}">
        <p14:creationId xmlns:p14="http://schemas.microsoft.com/office/powerpoint/2010/main" val="80812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a:solidFill>
                  <a:srgbClr val="444444"/>
                </a:solidFill>
                <a:effectLst/>
                <a:latin typeface="Arial" panose="020B0604020202020204" pitchFamily="34" charset="0"/>
              </a:rPr>
              <a:t>GV: liên hệ thực tiễn GD BVMT</a:t>
            </a:r>
          </a:p>
          <a:p>
            <a:pPr algn="just"/>
            <a:r>
              <a:rPr lang="vi-VN" b="0" i="0">
                <a:solidFill>
                  <a:srgbClr val="444444"/>
                </a:solidFill>
                <a:effectLst/>
                <a:latin typeface="Arial" panose="020B0604020202020204" pitchFamily="34" charset="0"/>
              </a:rPr>
              <a:t>- </a:t>
            </a:r>
            <a:r>
              <a:rPr lang="vi-VN" b="0" i="0" dirty="0">
                <a:solidFill>
                  <a:srgbClr val="444444"/>
                </a:solidFill>
                <a:effectLst/>
                <a:latin typeface="Arial" panose="020B0604020202020204" pitchFamily="34" charset="0"/>
              </a:rPr>
              <a:t>Trữ lượng hạn chế, đang cạn kiệt trong tương lai.</a:t>
            </a:r>
          </a:p>
          <a:p>
            <a:pPr algn="just"/>
            <a:r>
              <a:rPr lang="vi-VN" b="0" i="0" dirty="0">
                <a:solidFill>
                  <a:srgbClr val="444444"/>
                </a:solidFill>
                <a:effectLst/>
                <a:latin typeface="Arial" panose="020B0604020202020204" pitchFamily="34" charset="0"/>
              </a:rPr>
              <a:t>- Khai thác khoáng sản tàn phá môi trường.</a:t>
            </a:r>
          </a:p>
          <a:p>
            <a:pPr algn="just"/>
            <a:r>
              <a:rPr lang="vi-VN" b="0" i="0" dirty="0">
                <a:solidFill>
                  <a:srgbClr val="444444"/>
                </a:solidFill>
                <a:effectLst/>
                <a:latin typeface="Arial" panose="020B0604020202020204" pitchFamily="34" charset="0"/>
              </a:rPr>
              <a:t>- Sử dụng khoáng sản gây ô nhiễm không khí, ô nhiễm nước.</a:t>
            </a:r>
          </a:p>
          <a:p>
            <a:r>
              <a:rPr lang="en-US" dirty="0"/>
              <a:t>- </a:t>
            </a:r>
            <a:r>
              <a:rPr lang="en-US" dirty="0" err="1"/>
              <a:t>Vì</a:t>
            </a:r>
            <a:r>
              <a:rPr lang="en-US" dirty="0"/>
              <a:t> </a:t>
            </a:r>
            <a:r>
              <a:rPr lang="en-US" dirty="0" err="1"/>
              <a:t>vậy</a:t>
            </a:r>
            <a:r>
              <a:rPr lang="en-US" dirty="0"/>
              <a:t> </a:t>
            </a:r>
            <a:r>
              <a:rPr lang="en-US" dirty="0" err="1"/>
              <a:t>chúng</a:t>
            </a:r>
            <a:r>
              <a:rPr lang="en-US" dirty="0"/>
              <a:t> ta can </a:t>
            </a:r>
            <a:r>
              <a:rPr lang="en-US" dirty="0" err="1"/>
              <a:t>su</a:t>
            </a:r>
            <a:r>
              <a:rPr lang="en-US" dirty="0"/>
              <a:t> </a:t>
            </a:r>
            <a:r>
              <a:rPr lang="en-US" dirty="0" err="1"/>
              <a:t>dụng</a:t>
            </a:r>
            <a:r>
              <a:rPr lang="en-US" dirty="0"/>
              <a:t> </a:t>
            </a:r>
            <a:r>
              <a:rPr lang="en-US" dirty="0" err="1"/>
              <a:t>tiet</a:t>
            </a:r>
            <a:r>
              <a:rPr lang="en-US" dirty="0"/>
              <a:t> </a:t>
            </a:r>
            <a:r>
              <a:rPr lang="en-US" dirty="0" err="1"/>
              <a:t>kiem</a:t>
            </a:r>
            <a:r>
              <a:rPr lang="en-US" dirty="0"/>
              <a:t> </a:t>
            </a:r>
            <a:r>
              <a:rPr lang="en-US" dirty="0" err="1"/>
              <a:t>các</a:t>
            </a:r>
            <a:r>
              <a:rPr lang="en-US" dirty="0"/>
              <a:t> </a:t>
            </a:r>
            <a:r>
              <a:rPr lang="en-US" dirty="0" err="1"/>
              <a:t>nguon</a:t>
            </a:r>
            <a:r>
              <a:rPr lang="en-US" dirty="0"/>
              <a:t> </a:t>
            </a:r>
            <a:r>
              <a:rPr lang="en-US" dirty="0" err="1"/>
              <a:t>tài</a:t>
            </a:r>
            <a:r>
              <a:rPr lang="en-US" dirty="0"/>
              <a:t> Nguyen </a:t>
            </a:r>
            <a:r>
              <a:rPr lang="en-US" dirty="0" err="1"/>
              <a:t>thien</a:t>
            </a:r>
            <a:r>
              <a:rPr lang="en-US" dirty="0"/>
              <a:t> </a:t>
            </a:r>
            <a:r>
              <a:rPr lang="en-US" dirty="0" err="1"/>
              <a:t>nhien</a:t>
            </a:r>
            <a:r>
              <a:rPr lang="en-US" dirty="0"/>
              <a:t> </a:t>
            </a:r>
            <a:r>
              <a:rPr lang="en-US" dirty="0" err="1"/>
              <a:t>này</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17</a:t>
            </a:fld>
            <a:endParaRPr lang="ru-RU" altLang="en-US"/>
          </a:p>
        </p:txBody>
      </p:sp>
    </p:spTree>
    <p:extLst>
      <p:ext uri="{BB962C8B-B14F-4D97-AF65-F5344CB8AC3E}">
        <p14:creationId xmlns:p14="http://schemas.microsoft.com/office/powerpoint/2010/main" val="398100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11/29/2023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11/29/2023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11/29/2023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4424852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15171170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809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11/29/2023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11/29/2023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11/29/2023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11/29/2023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11/29/2023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11/29/2023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11/29/2023</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11/29/2023</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57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11/29/2023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11/29/2023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6"/>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66" r:id="rId3"/>
    <p:sldLayoutId id="2147483665" r:id="rId4"/>
    <p:sldLayoutId id="2147483664" r:id="rId5"/>
    <p:sldLayoutId id="2147483663" r:id="rId6"/>
    <p:sldLayoutId id="2147483662" r:id="rId7"/>
    <p:sldLayoutId id="2147483661" r:id="rId8"/>
    <p:sldLayoutId id="2147483649" r:id="rId9"/>
    <p:sldLayoutId id="2147483657" r:id="rId10"/>
    <p:sldLayoutId id="2147483650" r:id="rId11"/>
    <p:sldLayoutId id="2147483658" r:id="rId12"/>
    <p:sldLayoutId id="2147483659" r:id="rId13"/>
    <p:sldLayoutId id="214748366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5.xml"/><Relationship Id="rId5" Type="http://schemas.openxmlformats.org/officeDocument/2006/relationships/image" Target="../media/image36.jp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5.xml"/><Relationship Id="rId7" Type="http://schemas.openxmlformats.org/officeDocument/2006/relationships/image" Target="../media/image44.jp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f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7.jp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gif"/><Relationship Id="rId3" Type="http://schemas.microsoft.com/office/2007/relationships/hdphoto" Target="../media/hdphoto7.wdp"/><Relationship Id="rId7" Type="http://schemas.openxmlformats.org/officeDocument/2006/relationships/image" Target="../media/image54.png"/><Relationship Id="rId12"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53.png"/><Relationship Id="rId5" Type="http://schemas.openxmlformats.org/officeDocument/2006/relationships/image" Target="../media/image51.png"/><Relationship Id="rId10" Type="http://schemas.microsoft.com/office/2007/relationships/hdphoto" Target="../media/hdphoto8.wdp"/><Relationship Id="rId4" Type="http://schemas.openxmlformats.org/officeDocument/2006/relationships/image" Target="../media/image50.gif"/><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media2.wav"/><Relationship Id="rId7" Type="http://schemas.openxmlformats.org/officeDocument/2006/relationships/image" Target="../media/image56.gif"/><Relationship Id="rId12" Type="http://schemas.openxmlformats.org/officeDocument/2006/relationships/image" Target="../media/image10.png"/><Relationship Id="rId2" Type="http://schemas.microsoft.com/office/2007/relationships/media" Target="../media/media2.wav"/><Relationship Id="rId1" Type="http://schemas.openxmlformats.org/officeDocument/2006/relationships/tags" Target="../tags/tag19.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jpg"/><Relationship Id="rId10" Type="http://schemas.openxmlformats.org/officeDocument/2006/relationships/image" Target="../media/image59.gif"/><Relationship Id="rId4" Type="http://schemas.openxmlformats.org/officeDocument/2006/relationships/slideLayout" Target="../slideLayouts/slideLayout2.xml"/><Relationship Id="rId9" Type="http://schemas.openxmlformats.org/officeDocument/2006/relationships/image" Target="../media/image58.gif"/></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slide" Target="slide4.xml"/><Relationship Id="rId11" Type="http://schemas.openxmlformats.org/officeDocument/2006/relationships/image" Target="../media/image3.jpe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slide" Target="slide3.xml"/><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61.gif"/><Relationship Id="rId13" Type="http://schemas.openxmlformats.org/officeDocument/2006/relationships/image" Target="../media/image64.gif"/><Relationship Id="rId3" Type="http://schemas.openxmlformats.org/officeDocument/2006/relationships/audio" Target="../media/audio3.wav"/><Relationship Id="rId7" Type="http://schemas.openxmlformats.org/officeDocument/2006/relationships/image" Target="../media/image55.png"/><Relationship Id="rId12" Type="http://schemas.openxmlformats.org/officeDocument/2006/relationships/image" Target="../media/image63.gif"/><Relationship Id="rId17" Type="http://schemas.openxmlformats.org/officeDocument/2006/relationships/image" Target="../media/image66.gif"/><Relationship Id="rId2" Type="http://schemas.openxmlformats.org/officeDocument/2006/relationships/slideLayout" Target="../slideLayouts/slideLayout2.xml"/><Relationship Id="rId16" Type="http://schemas.openxmlformats.org/officeDocument/2006/relationships/image" Target="../media/image60.png"/><Relationship Id="rId1" Type="http://schemas.openxmlformats.org/officeDocument/2006/relationships/tags" Target="../tags/tag20.xml"/><Relationship Id="rId6" Type="http://schemas.openxmlformats.org/officeDocument/2006/relationships/image" Target="../media/image54.jpg"/><Relationship Id="rId11" Type="http://schemas.openxmlformats.org/officeDocument/2006/relationships/image" Target="../media/image56.gif"/><Relationship Id="rId5" Type="http://schemas.openxmlformats.org/officeDocument/2006/relationships/audio" Target="../media/audio5.wav"/><Relationship Id="rId15" Type="http://schemas.microsoft.com/office/2007/relationships/hdphoto" Target="../media/hdphoto10.wdp"/><Relationship Id="rId10" Type="http://schemas.openxmlformats.org/officeDocument/2006/relationships/image" Target="../media/image57.gif"/><Relationship Id="rId4" Type="http://schemas.openxmlformats.org/officeDocument/2006/relationships/audio" Target="../media/audio4.wav"/><Relationship Id="rId9" Type="http://schemas.openxmlformats.org/officeDocument/2006/relationships/image" Target="../media/image62.gif"/><Relationship Id="rId1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61.gif"/><Relationship Id="rId13" Type="http://schemas.openxmlformats.org/officeDocument/2006/relationships/image" Target="../media/image62.gif"/><Relationship Id="rId3" Type="http://schemas.openxmlformats.org/officeDocument/2006/relationships/audio" Target="../media/audio3.wav"/><Relationship Id="rId7" Type="http://schemas.openxmlformats.org/officeDocument/2006/relationships/image" Target="../media/image55.png"/><Relationship Id="rId12" Type="http://schemas.openxmlformats.org/officeDocument/2006/relationships/image" Target="../media/image64.gif"/><Relationship Id="rId17" Type="http://schemas.openxmlformats.org/officeDocument/2006/relationships/image" Target="../media/image67.gif"/><Relationship Id="rId2" Type="http://schemas.openxmlformats.org/officeDocument/2006/relationships/slideLayout" Target="../slideLayouts/slideLayout2.xml"/><Relationship Id="rId16" Type="http://schemas.openxmlformats.org/officeDocument/2006/relationships/image" Target="../media/image60.png"/><Relationship Id="rId1" Type="http://schemas.openxmlformats.org/officeDocument/2006/relationships/tags" Target="../tags/tag21.xml"/><Relationship Id="rId6" Type="http://schemas.openxmlformats.org/officeDocument/2006/relationships/image" Target="../media/image54.jpg"/><Relationship Id="rId11" Type="http://schemas.openxmlformats.org/officeDocument/2006/relationships/image" Target="../media/image63.gif"/><Relationship Id="rId5" Type="http://schemas.openxmlformats.org/officeDocument/2006/relationships/audio" Target="../media/audio5.wav"/><Relationship Id="rId15" Type="http://schemas.microsoft.com/office/2007/relationships/hdphoto" Target="../media/hdphoto10.wdp"/><Relationship Id="rId10" Type="http://schemas.openxmlformats.org/officeDocument/2006/relationships/image" Target="../media/image56.gif"/><Relationship Id="rId4" Type="http://schemas.openxmlformats.org/officeDocument/2006/relationships/audio" Target="../media/audio4.wav"/><Relationship Id="rId9" Type="http://schemas.openxmlformats.org/officeDocument/2006/relationships/image" Target="../media/image57.gif"/><Relationship Id="rId1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4.gif"/><Relationship Id="rId18" Type="http://schemas.openxmlformats.org/officeDocument/2006/relationships/image" Target="../media/image68.gif"/><Relationship Id="rId3" Type="http://schemas.openxmlformats.org/officeDocument/2006/relationships/audio" Target="../media/audio3.wav"/><Relationship Id="rId7" Type="http://schemas.openxmlformats.org/officeDocument/2006/relationships/image" Target="../media/image54.jpg"/><Relationship Id="rId12" Type="http://schemas.openxmlformats.org/officeDocument/2006/relationships/image" Target="../media/image63.gif"/><Relationship Id="rId17" Type="http://schemas.openxmlformats.org/officeDocument/2006/relationships/image" Target="../media/image60.png"/><Relationship Id="rId2" Type="http://schemas.openxmlformats.org/officeDocument/2006/relationships/slideLayout" Target="../slideLayouts/slideLayout2.xml"/><Relationship Id="rId16" Type="http://schemas.microsoft.com/office/2007/relationships/hdphoto" Target="../media/hdphoto10.wdp"/><Relationship Id="rId1" Type="http://schemas.openxmlformats.org/officeDocument/2006/relationships/tags" Target="../tags/tag22.xml"/><Relationship Id="rId6" Type="http://schemas.openxmlformats.org/officeDocument/2006/relationships/audio" Target="../media/audio5.wav"/><Relationship Id="rId11" Type="http://schemas.openxmlformats.org/officeDocument/2006/relationships/image" Target="../media/image56.gif"/><Relationship Id="rId5" Type="http://schemas.openxmlformats.org/officeDocument/2006/relationships/audio" Target="../media/audio4.wav"/><Relationship Id="rId15" Type="http://schemas.openxmlformats.org/officeDocument/2006/relationships/image" Target="../media/image65.png"/><Relationship Id="rId10" Type="http://schemas.openxmlformats.org/officeDocument/2006/relationships/image" Target="../media/image57.gif"/><Relationship Id="rId4" Type="http://schemas.openxmlformats.org/officeDocument/2006/relationships/audio" Target="../media/audio6.wav"/><Relationship Id="rId9" Type="http://schemas.openxmlformats.org/officeDocument/2006/relationships/image" Target="../media/image61.gif"/><Relationship Id="rId14" Type="http://schemas.openxmlformats.org/officeDocument/2006/relationships/image" Target="../media/image62.gif"/></Relationships>
</file>

<file path=ppt/slides/_rels/slide23.xml.rels><?xml version="1.0" encoding="UTF-8" standalone="yes"?>
<Relationships xmlns="http://schemas.openxmlformats.org/package/2006/relationships"><Relationship Id="rId8" Type="http://schemas.openxmlformats.org/officeDocument/2006/relationships/image" Target="../media/image61.gif"/><Relationship Id="rId13" Type="http://schemas.openxmlformats.org/officeDocument/2006/relationships/image" Target="../media/image63.gif"/><Relationship Id="rId18" Type="http://schemas.microsoft.com/office/2007/relationships/hdphoto" Target="../media/hdphoto10.wdp"/><Relationship Id="rId3" Type="http://schemas.openxmlformats.org/officeDocument/2006/relationships/audio" Target="../media/audio4.wav"/><Relationship Id="rId7" Type="http://schemas.openxmlformats.org/officeDocument/2006/relationships/image" Target="../media/image55.png"/><Relationship Id="rId12" Type="http://schemas.openxmlformats.org/officeDocument/2006/relationships/image" Target="../media/image56.gif"/><Relationship Id="rId17" Type="http://schemas.openxmlformats.org/officeDocument/2006/relationships/image" Target="../media/image65.png"/><Relationship Id="rId2" Type="http://schemas.openxmlformats.org/officeDocument/2006/relationships/slideLayout" Target="../slideLayouts/slideLayout2.xml"/><Relationship Id="rId16" Type="http://schemas.openxmlformats.org/officeDocument/2006/relationships/image" Target="../media/image60.png"/><Relationship Id="rId1" Type="http://schemas.openxmlformats.org/officeDocument/2006/relationships/tags" Target="../tags/tag23.xml"/><Relationship Id="rId6" Type="http://schemas.openxmlformats.org/officeDocument/2006/relationships/image" Target="../media/image54.jpg"/><Relationship Id="rId11" Type="http://schemas.openxmlformats.org/officeDocument/2006/relationships/image" Target="../media/image57.gif"/><Relationship Id="rId5" Type="http://schemas.openxmlformats.org/officeDocument/2006/relationships/audio" Target="../media/audio5.wav"/><Relationship Id="rId15" Type="http://schemas.openxmlformats.org/officeDocument/2006/relationships/image" Target="../media/image66.gif"/><Relationship Id="rId10" Type="http://schemas.openxmlformats.org/officeDocument/2006/relationships/image" Target="../media/image62.gif"/><Relationship Id="rId4" Type="http://schemas.openxmlformats.org/officeDocument/2006/relationships/audio" Target="../media/audio3.wav"/><Relationship Id="rId9" Type="http://schemas.openxmlformats.org/officeDocument/2006/relationships/image" Target="../media/image69.gif"/><Relationship Id="rId14" Type="http://schemas.openxmlformats.org/officeDocument/2006/relationships/image" Target="../media/image64.gif"/></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microsoft.com/office/2007/relationships/hdphoto" Target="../media/hdphoto2.wdp"/><Relationship Id="rId2"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slide" Target="slide2.xml"/><Relationship Id="rId4" Type="http://schemas.openxmlformats.org/officeDocument/2006/relationships/image" Target="../media/image18.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3.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0.png"/><Relationship Id="rId4" Type="http://schemas.microsoft.com/office/2017/06/relationships/model3d" Target="../media/model3d1.glb"/><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7.jpeg"/><Relationship Id="rId5" Type="http://schemas.microsoft.com/office/2007/relationships/hdphoto" Target="../media/hdphoto5.wdp"/><Relationship Id="rId4" Type="http://schemas.openxmlformats.org/officeDocument/2006/relationships/image" Target="../media/image26.png"/><Relationship Id="rId9" Type="http://schemas.openxmlformats.org/officeDocument/2006/relationships/image" Target="../media/image250.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itchFamily="18" charset="0"/>
                <a:ea typeface="Arial"/>
                <a:cs typeface="Times New Roman" pitchFamily="18" charset="0"/>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Times New Roman" pitchFamily="18" charset="0"/>
                <a:ea typeface="Arial"/>
                <a:cs typeface="Times New Roman" pitchFamily="18" charset="0"/>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5713" y="1203877"/>
            <a:ext cx="12192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BÀI 2: </a:t>
            </a:r>
          </a:p>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ĐỊA </a:t>
            </a:r>
            <a:r>
              <a:rPr lang="en-US" sz="8000" b="1" kern="1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HÌNH VÀ </a:t>
            </a: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
            </a:r>
            <a:b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b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KHOÁNG SẢN</a:t>
            </a:r>
            <a:endParaRPr lang="en-US" sz="8000" dirty="0">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8" r="17778"/>
          <a:stretch/>
        </p:blipFill>
        <p:spPr>
          <a:xfrm flipH="1">
            <a:off x="635499" y="-60548"/>
            <a:ext cx="1919986" cy="2979288"/>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6">
            <a:alphaModFix/>
          </a:blip>
          <a:srcRect/>
          <a:stretch/>
        </p:blipFill>
        <p:spPr>
          <a:xfrm flipH="1">
            <a:off x="3674642" y="275615"/>
            <a:ext cx="629652" cy="1446311"/>
          </a:xfrm>
          <a:prstGeom prst="rect">
            <a:avLst/>
          </a:prstGeom>
          <a:noFill/>
          <a:ln>
            <a:noFill/>
          </a:ln>
        </p:spPr>
      </p:pic>
      <p:pic>
        <p:nvPicPr>
          <p:cNvPr id="62" name="七公主 - 西红柿">
            <a:hlinkClick r:id="" action="ppaction://media"/>
            <a:extLst>
              <a:ext uri="{FF2B5EF4-FFF2-40B4-BE49-F238E27FC236}">
                <a16:creationId xmlns:a16="http://schemas.microsoft.com/office/drawing/2014/main" id="{827F203F-70E4-4512-936F-D59ABC4F3D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4887" y="854835"/>
            <a:ext cx="609600" cy="609600"/>
          </a:xfrm>
          <a:prstGeom prst="rect">
            <a:avLst/>
          </a:prstGeom>
        </p:spPr>
      </p:pic>
    </p:spTree>
    <p:extLst>
      <p:ext uri="{BB962C8B-B14F-4D97-AF65-F5344CB8AC3E}">
        <p14:creationId xmlns:p14="http://schemas.microsoft.com/office/powerpoint/2010/main" val="42424978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par>
                                <p:cTn id="34" presetID="0" presetClass="path" presetSubtype="0" accel="50000" decel="50000" fill="hold" nodeType="withEffect">
                                  <p:stCondLst>
                                    <p:cond delay="0"/>
                                  </p:stCondLst>
                                  <p:childTnLst>
                                    <p:animMotion origin="layout" path="M 6.25E-7 -0.00115 L 6.25E-7 -0.00092 C -0.00781 0.00718 -0.01693 0.01273 -0.02344 0.02385 C -0.0263 0.02824 -0.02552 0.03681 -0.02656 0.04329 C -0.0276 0.04885 -0.02865 0.0544 -0.02969 0.05996 C -0.02708 0.11482 -0.02773 0.17014 -0.02188 0.22431 C -0.02031 0.23936 -0.01354 0.25139 -0.00781 0.26343 C 0.00807 0.29607 0.02057 0.31204 0.04075 0.33287 C 0.05195 0.34468 0.06367 0.35486 0.07526 0.36644 C 0.08477 0.37616 0.0931 0.38982 0.10338 0.39699 C 0.11732 0.40672 0.13255 0.41088 0.14727 0.41644 C 0.1845 0.43056 0.18568 0.42755 0.22396 0.43056 C 0.29557 0.42848 0.36693 0.42963 0.43867 0.42477 C 0.44753 0.42408 0.45625 0.41713 0.4651 0.41366 C 0.475 0.40973 0.48503 0.40648 0.49505 0.40255 C 0.50703 0.39746 0.53216 0.38473 0.54362 0.37755 C 0.56237 0.36528 0.5944 0.34561 0.6125 0.32176 C 0.6595 0.25996 0.66575 0.23982 0.70651 0.16019 C 0.71484 0.14352 0.72422 0.12824 0.73151 0.11019 C 0.74075 0.08681 0.73646 0.09699 0.74414 0.0794 L 0.74414 0.07963 " pathEditMode="relative" rAng="0" ptsTypes="AAAAAAAAAAAAAAAAAAAAA">
                                      <p:cBhvr>
                                        <p:cTn id="35" dur="2000" fill="hold"/>
                                        <p:tgtEl>
                                          <p:spTgt spid="49"/>
                                        </p:tgtEl>
                                        <p:attrNameLst>
                                          <p:attrName>ppt_x</p:attrName>
                                          <p:attrName>ppt_y</p:attrName>
                                        </p:attrNameLst>
                                      </p:cBhvr>
                                      <p:rCtr x="35716" y="21574"/>
                                    </p:animMotion>
                                  </p:childTnLst>
                                </p:cTn>
                              </p:par>
                              <p:par>
                                <p:cTn id="36" presetID="22" presetClass="entr" presetSubtype="8" fill="hold" grpId="0" nodeType="withEffect">
                                  <p:stCondLst>
                                    <p:cond delay="70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700"/>
                                        <p:tgtEl>
                                          <p:spTgt spid="47"/>
                                        </p:tgtEl>
                                      </p:cBhvr>
                                    </p:animEffect>
                                  </p:childTnLst>
                                </p:cTn>
                              </p:par>
                              <p:par>
                                <p:cTn id="39" presetID="26" presetClass="emph" presetSubtype="0" fill="hold" grpId="1" nodeType="withEffect">
                                  <p:stCondLst>
                                    <p:cond delay="0"/>
                                  </p:stCondLst>
                                  <p:childTnLst>
                                    <p:animEffect transition="out" filter="fade">
                                      <p:cBhvr>
                                        <p:cTn id="40" dur="500" tmFilter="0, 0; .2, .5; .8, .5; 1, 0"/>
                                        <p:tgtEl>
                                          <p:spTgt spid="47"/>
                                        </p:tgtEl>
                                      </p:cBhvr>
                                    </p:animEffect>
                                    <p:animScale>
                                      <p:cBhvr>
                                        <p:cTn id="41" dur="250" autoRev="1" fill="hold"/>
                                        <p:tgtEl>
                                          <p:spTgt spid="47"/>
                                        </p:tgtEl>
                                      </p:cBhvr>
                                      <p:by x="105000" y="105000"/>
                                    </p:animScale>
                                  </p:childTnLst>
                                </p:cTn>
                              </p:par>
                            </p:childTnLst>
                          </p:cTn>
                        </p:par>
                        <p:par>
                          <p:cTn id="42" fill="hold">
                            <p:stCondLst>
                              <p:cond delay="5400"/>
                            </p:stCondLst>
                            <p:childTnLst>
                              <p:par>
                                <p:cTn id="43" presetID="1" presetClass="mediacall" presetSubtype="0" fill="hold" nodeType="afterEffect">
                                  <p:stCondLst>
                                    <p:cond delay="0"/>
                                  </p:stCondLst>
                                  <p:childTnLst>
                                    <p:cmd type="call" cmd="playFrom(0.0)">
                                      <p:cBhvr>
                                        <p:cTn id="44"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5" repeatCount="indefinite" fill="hold" display="0">
                  <p:stCondLst>
                    <p:cond delay="indefinite"/>
                  </p:stCondLst>
                  <p:endCondLst>
                    <p:cond evt="onStopAudio" delay="0">
                      <p:tgtEl>
                        <p:sldTgt/>
                      </p:tgtEl>
                    </p:cond>
                  </p:endCondLst>
                </p:cTn>
                <p:tgtEl>
                  <p:spTgt spid="62"/>
                </p:tgtEl>
              </p:cMediaNode>
            </p:audio>
          </p:childTnLst>
        </p:cTn>
      </p:par>
    </p:tnLst>
    <p:bldLst>
      <p:bldP spid="47" grpId="0"/>
      <p:bldP spid="4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1219200" y="1740228"/>
            <a:ext cx="8303172" cy="523220"/>
          </a:xfrm>
          <a:prstGeom prst="rect">
            <a:avLst/>
          </a:prstGeom>
          <a:noFill/>
        </p:spPr>
        <p:txBody>
          <a:bodyPr wrap="square">
            <a:spAutoFit/>
          </a:bodyPr>
          <a:lstStyle/>
          <a:p>
            <a:pPr algn="ctr"/>
            <a:r>
              <a:rPr lang="vi-VN" sz="2800" b="1" i="0">
                <a:solidFill>
                  <a:schemeClr val="bg1"/>
                </a:solidFill>
                <a:effectLst/>
                <a:latin typeface="Times New Roman" panose="02020603050405020304" pitchFamily="18" charset="0"/>
                <a:cs typeface="Times New Roman" panose="02020603050405020304" pitchFamily="18" charset="0"/>
              </a:rPr>
              <a:t>Vòng cung núi đá vôi Bắc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818224"/>
      </p:ext>
    </p:extLst>
  </p:cSld>
  <p:clrMapOvr>
    <a:masterClrMapping/>
  </p:clrMapOvr>
  <mc:AlternateContent xmlns:mc="http://schemas.openxmlformats.org/markup-compatibility/2006" xmlns:p14="http://schemas.microsoft.com/office/powerpoint/2010/main">
    <mc:Choice Requires="p14">
      <p:transition spd="slow" p14:dur="3900" advTm="16244">
        <p14:glitter pattern="hexagon"/>
      </p:transition>
    </mc:Choice>
    <mc:Fallback xmlns="">
      <p:transition spd="slow" advTm="162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1"/>
          </p:nvPr>
        </p:nvSpPr>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533400" y="6312368"/>
            <a:ext cx="8303172" cy="523220"/>
          </a:xfrm>
          <a:prstGeom prst="rect">
            <a:avLst/>
          </a:prstGeom>
          <a:noFill/>
        </p:spPr>
        <p:txBody>
          <a:bodyPr wrap="square">
            <a:spAutoFit/>
          </a:bodyPr>
          <a:lstStyle/>
          <a:p>
            <a:pPr algn="ctr"/>
            <a:r>
              <a:rPr lang="en-US" sz="2800" b="1" i="0">
                <a:solidFill>
                  <a:schemeClr val="bg1"/>
                </a:solidFill>
                <a:effectLst/>
                <a:latin typeface="Times New Roman" panose="02020603050405020304" pitchFamily="18" charset="0"/>
                <a:cs typeface="Times New Roman" panose="02020603050405020304" pitchFamily="18" charset="0"/>
              </a:rPr>
              <a:t>Dãy núi Hoàng Liên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7165270"/>
      </p:ext>
    </p:extLst>
  </p:cSld>
  <p:clrMapOvr>
    <a:masterClrMapping/>
  </p:clrMapOvr>
  <mc:AlternateContent xmlns:mc="http://schemas.openxmlformats.org/markup-compatibility/2006" xmlns:p14="http://schemas.microsoft.com/office/powerpoint/2010/main">
    <mc:Choice Requires="p14">
      <p:transition spd="slow" p14:dur="2000" advTm="16249">
        <p14:prism isContent="1"/>
      </p:transition>
    </mc:Choice>
    <mc:Fallback xmlns="">
      <p:transition spd="slow" advTm="16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500"/>
                            </p:stCondLst>
                            <p:childTnLst>
                              <p:par>
                                <p:cTn id="12" presetID="55" presetClass="exit" presetSubtype="0" fill="hold" nodeType="afterEffect">
                                  <p:stCondLst>
                                    <p:cond delay="0"/>
                                  </p:stCondLst>
                                  <p:childTnLst>
                                    <p:anim calcmode="lin" valueType="num">
                                      <p:cBhvr>
                                        <p:cTn id="13" dur="2000"/>
                                        <p:tgtEl>
                                          <p:spTgt spid="6"/>
                                        </p:tgtEl>
                                        <p:attrNameLst>
                                          <p:attrName>ppt_w</p:attrName>
                                        </p:attrNameLst>
                                      </p:cBhvr>
                                      <p:tavLst>
                                        <p:tav tm="0">
                                          <p:val>
                                            <p:strVal val="ppt_w"/>
                                          </p:val>
                                        </p:tav>
                                        <p:tav tm="100000">
                                          <p:val>
                                            <p:strVal val="ppt_w*0.70"/>
                                          </p:val>
                                        </p:tav>
                                      </p:tavLst>
                                    </p:anim>
                                    <p:anim calcmode="lin" valueType="num">
                                      <p:cBhvr>
                                        <p:cTn id="14" dur="2000"/>
                                        <p:tgtEl>
                                          <p:spTgt spid="6"/>
                                        </p:tgtEl>
                                        <p:attrNameLst>
                                          <p:attrName>ppt_h</p:attrName>
                                        </p:attrNameLst>
                                      </p:cBhvr>
                                      <p:tavLst>
                                        <p:tav tm="0">
                                          <p:val>
                                            <p:strVal val="ppt_h"/>
                                          </p:val>
                                        </p:tav>
                                        <p:tav tm="100000">
                                          <p:val>
                                            <p:strVal val="ppt_h"/>
                                          </p:val>
                                        </p:tav>
                                      </p:tavLst>
                                    </p:anim>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childTnLst>
                          </p:cTn>
                        </p:par>
                        <p:par>
                          <p:cTn id="17" fill="hold">
                            <p:stCondLst>
                              <p:cond delay="2500"/>
                            </p:stCondLst>
                            <p:childTnLst>
                              <p:par>
                                <p:cTn id="18" presetID="21"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23220"/>
          </a:xfrm>
          <a:prstGeom prst="rect">
            <a:avLst/>
          </a:prstGeom>
          <a:noFill/>
        </p:spPr>
        <p:txBody>
          <a:bodyPr wrap="square">
            <a:spAutoFit/>
          </a:bodyPr>
          <a:lstStyle/>
          <a:p>
            <a:pPr algn="ctr"/>
            <a:r>
              <a:rPr lang="en-US" sz="2800" b="1">
                <a:solidFill>
                  <a:schemeClr val="bg1"/>
                </a:solidFill>
                <a:latin typeface="Times New Roman" panose="02020603050405020304" pitchFamily="18" charset="0"/>
                <a:cs typeface="Times New Roman" panose="02020603050405020304" pitchFamily="18" charset="0"/>
              </a:rPr>
              <a:t>Đỉnh Fansipan</a:t>
            </a:r>
          </a:p>
        </p:txBody>
      </p:sp>
    </p:spTree>
    <p:custDataLst>
      <p:tags r:id="rId1"/>
    </p:custDataLst>
    <p:extLst>
      <p:ext uri="{BB962C8B-B14F-4D97-AF65-F5344CB8AC3E}">
        <p14:creationId xmlns:p14="http://schemas.microsoft.com/office/powerpoint/2010/main" val="1121855240"/>
      </p:ext>
    </p:extLst>
  </p:cSld>
  <p:clrMapOvr>
    <a:masterClrMapping/>
  </p:clrMapOvr>
  <mc:AlternateContent xmlns:mc="http://schemas.openxmlformats.org/markup-compatibility/2006" xmlns:p14="http://schemas.microsoft.com/office/powerpoint/2010/main">
    <mc:Choice Requires="p14">
      <p:transition spd="slow" p14:dur="1500" advTm="32633">
        <p14:window dir="vert"/>
      </p:transition>
    </mc:Choice>
    <mc:Fallback xmlns="">
      <p:transition spd="slow" advTm="32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9" presetClass="exit" presetSubtype="0" fill="hold" nodeType="afterEffect">
                                  <p:stCondLst>
                                    <p:cond delay="0"/>
                                  </p:stCondLst>
                                  <p:childTnLst>
                                    <p:animEffect transition="out" filter="dissolv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par>
                          <p:cTn id="18" fill="hold">
                            <p:stCondLst>
                              <p:cond delay="3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3500"/>
                            </p:stCondLst>
                            <p:childTnLst>
                              <p:par>
                                <p:cTn id="23" presetID="4" presetClass="exit" presetSubtype="32" fill="hold" nodeType="afterEffect">
                                  <p:stCondLst>
                                    <p:cond delay="0"/>
                                  </p:stCondLst>
                                  <p:childTnLst>
                                    <p:animEffect transition="out" filter="box(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loud 21">
            <a:extLst>
              <a:ext uri="{FF2B5EF4-FFF2-40B4-BE49-F238E27FC236}">
                <a16:creationId xmlns:a16="http://schemas.microsoft.com/office/drawing/2014/main" id="{5C94B552-1B76-4D90-81BF-CDD2A8485E10}"/>
              </a:ext>
            </a:extLst>
          </p:cNvPr>
          <p:cNvSpPr/>
          <p:nvPr/>
        </p:nvSpPr>
        <p:spPr>
          <a:xfrm rot="13953823">
            <a:off x="-587896" y="-253971"/>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097C4F12-2C4F-4465-A596-95086370FD2E}"/>
              </a:ext>
            </a:extLst>
          </p:cNvPr>
          <p:cNvSpPr/>
          <p:nvPr/>
        </p:nvSpPr>
        <p:spPr>
          <a:xfrm>
            <a:off x="9992701" y="-19796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241760B-2D84-40C9-B57F-BA120DD9D6F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CB6EF69A-759E-4E5B-A4FA-EEF24E32556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8201" y="-484829"/>
            <a:ext cx="3556000" cy="3556000"/>
          </a:xfrm>
          <a:prstGeom prst="rect">
            <a:avLst/>
          </a:prstGeom>
        </p:spPr>
      </p:pic>
      <p:sp>
        <p:nvSpPr>
          <p:cNvPr id="2" name="Text Box 49">
            <a:extLst>
              <a:ext uri="{FF2B5EF4-FFF2-40B4-BE49-F238E27FC236}">
                <a16:creationId xmlns:a16="http://schemas.microsoft.com/office/drawing/2014/main" id="{D71161FF-5336-4528-8635-CDCDD4C39FD8}"/>
              </a:ext>
            </a:extLst>
          </p:cNvPr>
          <p:cNvSpPr txBox="1">
            <a:spLocks noChangeArrowheads="1"/>
          </p:cNvSpPr>
          <p:nvPr/>
        </p:nvSpPr>
        <p:spPr bwMode="auto">
          <a:xfrm>
            <a:off x="3049358" y="2689418"/>
            <a:ext cx="567242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000" b="1">
                <a:solidFill>
                  <a:srgbClr val="FF0000"/>
                </a:solidFill>
                <a:latin typeface="Times New Roman" panose="02020603050405020304" pitchFamily="18" charset="0"/>
                <a:cs typeface="Times New Roman" panose="02020603050405020304" pitchFamily="18" charset="0"/>
              </a:rPr>
              <a:t>2. KHOÁNG SẢN</a:t>
            </a:r>
          </a:p>
        </p:txBody>
      </p:sp>
      <p:pic>
        <p:nvPicPr>
          <p:cNvPr id="7" name="Picture 49" descr="Luoc_do_mot_so_khoang_san_Viet_Nam">
            <a:extLst>
              <a:ext uri="{FF2B5EF4-FFF2-40B4-BE49-F238E27FC236}">
                <a16:creationId xmlns:a16="http://schemas.microsoft.com/office/drawing/2014/main" id="{2D192382-AAEC-4F4B-99E1-64A2EE6ED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619203" y="555818"/>
            <a:ext cx="343337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6418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9" descr="Luoc_do_mot_so_khoang_san_Viet_Nam">
            <a:extLst>
              <a:ext uri="{FF2B5EF4-FFF2-40B4-BE49-F238E27FC236}">
                <a16:creationId xmlns:a16="http://schemas.microsoft.com/office/drawing/2014/main" id="{0A3650F0-241B-4D24-ACA5-CC4F868630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1523" r="9073"/>
          <a:stretch/>
        </p:blipFill>
        <p:spPr bwMode="auto">
          <a:xfrm>
            <a:off x="5334001" y="1376362"/>
            <a:ext cx="68580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9" descr="Luoc_do_mot_so_khoang_san_Viet_Nam">
            <a:extLst>
              <a:ext uri="{FF2B5EF4-FFF2-40B4-BE49-F238E27FC236}">
                <a16:creationId xmlns:a16="http://schemas.microsoft.com/office/drawing/2014/main" id="{E602FAA4-84E7-4D3D-A11F-3442AF5D3DC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39233" b="60919"/>
          <a:stretch/>
        </p:blipFill>
        <p:spPr bwMode="auto">
          <a:xfrm>
            <a:off x="5319711" y="1332191"/>
            <a:ext cx="6858001"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Luoc_do_mot_so_khoang_san_Viet_Nam">
            <a:extLst>
              <a:ext uri="{FF2B5EF4-FFF2-40B4-BE49-F238E27FC236}">
                <a16:creationId xmlns:a16="http://schemas.microsoft.com/office/drawing/2014/main" id="{EFD048FE-9CEB-4164-B6EA-1A17CED04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09" t="10371" r="69398" b="86824"/>
          <a:stretch/>
        </p:blipFill>
        <p:spPr bwMode="auto">
          <a:xfrm>
            <a:off x="8496563" y="2809960"/>
            <a:ext cx="315118" cy="393327"/>
          </a:xfrm>
          <a:custGeom>
            <a:avLst/>
            <a:gdLst>
              <a:gd name="connsiteX0" fmla="*/ 18235 w 315118"/>
              <a:gd name="connsiteY0" fmla="*/ 0 h 393327"/>
              <a:gd name="connsiteX1" fmla="*/ 67523 w 315118"/>
              <a:gd name="connsiteY1" fmla="*/ 18978 h 393327"/>
              <a:gd name="connsiteX2" fmla="*/ 315118 w 315118"/>
              <a:gd name="connsiteY2" fmla="*/ 297942 h 393327"/>
              <a:gd name="connsiteX3" fmla="*/ 297944 w 315118"/>
              <a:gd name="connsiteY3" fmla="*/ 377450 h 393327"/>
              <a:gd name="connsiteX4" fmla="*/ 289196 w 315118"/>
              <a:gd name="connsiteY4" fmla="*/ 393327 h 393327"/>
              <a:gd name="connsiteX5" fmla="*/ 278981 w 315118"/>
              <a:gd name="connsiteY5" fmla="*/ 389502 h 393327"/>
              <a:gd name="connsiteX6" fmla="*/ 0 w 315118"/>
              <a:gd name="connsiteY6" fmla="*/ 83808 h 393327"/>
              <a:gd name="connsiteX7" fmla="*/ 4918 w 315118"/>
              <a:gd name="connsiteY7" fmla="*/ 39606 h 393327"/>
              <a:gd name="connsiteX8" fmla="*/ 18235 w 315118"/>
              <a:gd name="connsiteY8" fmla="*/ 0 h 39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18" h="393327">
                <a:moveTo>
                  <a:pt x="18235" y="0"/>
                </a:moveTo>
                <a:lnTo>
                  <a:pt x="67523" y="18978"/>
                </a:lnTo>
                <a:cubicBezTo>
                  <a:pt x="220500" y="90372"/>
                  <a:pt x="315118" y="189000"/>
                  <a:pt x="315118" y="297942"/>
                </a:cubicBezTo>
                <a:cubicBezTo>
                  <a:pt x="315118" y="325178"/>
                  <a:pt x="309204" y="351769"/>
                  <a:pt x="297944" y="377450"/>
                </a:cubicBezTo>
                <a:lnTo>
                  <a:pt x="289196" y="393327"/>
                </a:lnTo>
                <a:lnTo>
                  <a:pt x="278981" y="389502"/>
                </a:lnTo>
                <a:cubicBezTo>
                  <a:pt x="106612" y="311268"/>
                  <a:pt x="0" y="203189"/>
                  <a:pt x="0" y="83808"/>
                </a:cubicBezTo>
                <a:cubicBezTo>
                  <a:pt x="0" y="68886"/>
                  <a:pt x="1666" y="54139"/>
                  <a:pt x="4918" y="39606"/>
                </a:cubicBezTo>
                <a:lnTo>
                  <a:pt x="1823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Luoc_do_mot_so_khoang_san_Viet_Nam">
            <a:extLst>
              <a:ext uri="{FF2B5EF4-FFF2-40B4-BE49-F238E27FC236}">
                <a16:creationId xmlns:a16="http://schemas.microsoft.com/office/drawing/2014/main" id="{4B2CF693-27DD-4D7A-BEF4-37CF25485E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71" t="7887" r="55311" b="85949"/>
          <a:stretch/>
        </p:blipFill>
        <p:spPr bwMode="auto">
          <a:xfrm>
            <a:off x="8496563" y="2450068"/>
            <a:ext cx="1886765" cy="864632"/>
          </a:xfrm>
          <a:custGeom>
            <a:avLst/>
            <a:gdLst>
              <a:gd name="connsiteX0" fmla="*/ 934265 w 1886765"/>
              <a:gd name="connsiteY0" fmla="*/ 0 h 864632"/>
              <a:gd name="connsiteX1" fmla="*/ 1886765 w 1886765"/>
              <a:gd name="connsiteY1" fmla="*/ 432316 h 864632"/>
              <a:gd name="connsiteX2" fmla="*/ 934265 w 1886765"/>
              <a:gd name="connsiteY2" fmla="*/ 864632 h 864632"/>
              <a:gd name="connsiteX3" fmla="*/ 401713 w 1886765"/>
              <a:gd name="connsiteY3" fmla="*/ 790799 h 864632"/>
              <a:gd name="connsiteX4" fmla="*/ 270961 w 1886765"/>
              <a:gd name="connsiteY4" fmla="*/ 741835 h 864632"/>
              <a:gd name="connsiteX5" fmla="*/ 279709 w 1886765"/>
              <a:gd name="connsiteY5" fmla="*/ 725958 h 864632"/>
              <a:gd name="connsiteX6" fmla="*/ 296883 w 1886765"/>
              <a:gd name="connsiteY6" fmla="*/ 646450 h 864632"/>
              <a:gd name="connsiteX7" fmla="*/ 49288 w 1886765"/>
              <a:gd name="connsiteY7" fmla="*/ 367486 h 864632"/>
              <a:gd name="connsiteX8" fmla="*/ 0 w 1886765"/>
              <a:gd name="connsiteY8" fmla="*/ 348508 h 864632"/>
              <a:gd name="connsiteX9" fmla="*/ 1116 w 1886765"/>
              <a:gd name="connsiteY9" fmla="*/ 345189 h 864632"/>
              <a:gd name="connsiteX10" fmla="*/ 934265 w 1886765"/>
              <a:gd name="connsiteY10" fmla="*/ 0 h 86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6765" h="864632">
                <a:moveTo>
                  <a:pt x="934265" y="0"/>
                </a:moveTo>
                <a:cubicBezTo>
                  <a:pt x="1460316" y="0"/>
                  <a:pt x="1886765" y="193554"/>
                  <a:pt x="1886765" y="432316"/>
                </a:cubicBezTo>
                <a:cubicBezTo>
                  <a:pt x="1886765" y="671078"/>
                  <a:pt x="1460316" y="864632"/>
                  <a:pt x="934265" y="864632"/>
                </a:cubicBezTo>
                <a:cubicBezTo>
                  <a:pt x="736996" y="864632"/>
                  <a:pt x="553733" y="837414"/>
                  <a:pt x="401713" y="790799"/>
                </a:cubicBezTo>
                <a:lnTo>
                  <a:pt x="270961" y="741835"/>
                </a:lnTo>
                <a:lnTo>
                  <a:pt x="279709" y="725958"/>
                </a:lnTo>
                <a:cubicBezTo>
                  <a:pt x="290969" y="700277"/>
                  <a:pt x="296883" y="673686"/>
                  <a:pt x="296883" y="646450"/>
                </a:cubicBezTo>
                <a:cubicBezTo>
                  <a:pt x="296883" y="537508"/>
                  <a:pt x="202265" y="438880"/>
                  <a:pt x="49288" y="367486"/>
                </a:cubicBezTo>
                <a:lnTo>
                  <a:pt x="0" y="348508"/>
                </a:lnTo>
                <a:lnTo>
                  <a:pt x="1116" y="345189"/>
                </a:lnTo>
                <a:cubicBezTo>
                  <a:pt x="89934" y="148190"/>
                  <a:pt x="473970" y="0"/>
                  <a:pt x="934265"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Luoc_do_mot_so_khoang_san_Viet_Nam">
            <a:extLst>
              <a:ext uri="{FF2B5EF4-FFF2-40B4-BE49-F238E27FC236}">
                <a16:creationId xmlns:a16="http://schemas.microsoft.com/office/drawing/2014/main" id="{95650414-AC01-45FC-AC46-17771921A5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57" t="28490" r="52737" b="65222"/>
          <a:stretch/>
        </p:blipFill>
        <p:spPr bwMode="auto">
          <a:xfrm>
            <a:off x="8215312" y="5328228"/>
            <a:ext cx="2438400" cy="882072"/>
          </a:xfrm>
          <a:custGeom>
            <a:avLst/>
            <a:gdLst>
              <a:gd name="connsiteX0" fmla="*/ 1219200 w 2438400"/>
              <a:gd name="connsiteY0" fmla="*/ 0 h 882072"/>
              <a:gd name="connsiteX1" fmla="*/ 2438400 w 2438400"/>
              <a:gd name="connsiteY1" fmla="*/ 441036 h 882072"/>
              <a:gd name="connsiteX2" fmla="*/ 1219200 w 2438400"/>
              <a:gd name="connsiteY2" fmla="*/ 882072 h 882072"/>
              <a:gd name="connsiteX3" fmla="*/ 0 w 2438400"/>
              <a:gd name="connsiteY3" fmla="*/ 441036 h 882072"/>
              <a:gd name="connsiteX4" fmla="*/ 1219200 w 2438400"/>
              <a:gd name="connsiteY4" fmla="*/ 0 h 88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882072">
                <a:moveTo>
                  <a:pt x="1219200" y="0"/>
                </a:moveTo>
                <a:cubicBezTo>
                  <a:pt x="1892546" y="0"/>
                  <a:pt x="2438400" y="197459"/>
                  <a:pt x="2438400" y="441036"/>
                </a:cubicBezTo>
                <a:cubicBezTo>
                  <a:pt x="2438400" y="684613"/>
                  <a:pt x="1892546" y="882072"/>
                  <a:pt x="1219200" y="882072"/>
                </a:cubicBezTo>
                <a:cubicBezTo>
                  <a:pt x="545854" y="882072"/>
                  <a:pt x="0" y="684613"/>
                  <a:pt x="0" y="441036"/>
                </a:cubicBezTo>
                <a:cubicBezTo>
                  <a:pt x="0" y="197459"/>
                  <a:pt x="545854"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Luoc_do_mot_so_khoang_san_Viet_Nam">
            <a:extLst>
              <a:ext uri="{FF2B5EF4-FFF2-40B4-BE49-F238E27FC236}">
                <a16:creationId xmlns:a16="http://schemas.microsoft.com/office/drawing/2014/main" id="{CE644761-140F-4135-BC82-32847AFDC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612" t="10841" r="39810" b="82097"/>
          <a:stretch/>
        </p:blipFill>
        <p:spPr bwMode="auto">
          <a:xfrm>
            <a:off x="8687502" y="2450068"/>
            <a:ext cx="3425123" cy="1393270"/>
          </a:xfrm>
          <a:custGeom>
            <a:avLst/>
            <a:gdLst>
              <a:gd name="connsiteX0" fmla="*/ 1217613 w 2435226"/>
              <a:gd name="connsiteY0" fmla="*/ 0 h 990600"/>
              <a:gd name="connsiteX1" fmla="*/ 2435226 w 2435226"/>
              <a:gd name="connsiteY1" fmla="*/ 495300 h 990600"/>
              <a:gd name="connsiteX2" fmla="*/ 1217613 w 2435226"/>
              <a:gd name="connsiteY2" fmla="*/ 990600 h 990600"/>
              <a:gd name="connsiteX3" fmla="*/ 0 w 2435226"/>
              <a:gd name="connsiteY3" fmla="*/ 495300 h 990600"/>
              <a:gd name="connsiteX4" fmla="*/ 1217613 w 2435226"/>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226" h="990600">
                <a:moveTo>
                  <a:pt x="1217613" y="0"/>
                </a:moveTo>
                <a:cubicBezTo>
                  <a:pt x="1890082" y="0"/>
                  <a:pt x="2435226" y="221753"/>
                  <a:pt x="2435226" y="495300"/>
                </a:cubicBezTo>
                <a:cubicBezTo>
                  <a:pt x="2435226" y="768847"/>
                  <a:pt x="1890082" y="990600"/>
                  <a:pt x="1217613" y="990600"/>
                </a:cubicBezTo>
                <a:cubicBezTo>
                  <a:pt x="545144" y="990600"/>
                  <a:pt x="0" y="768847"/>
                  <a:pt x="0" y="495300"/>
                </a:cubicBezTo>
                <a:cubicBezTo>
                  <a:pt x="0" y="221753"/>
                  <a:pt x="545144" y="0"/>
                  <a:pt x="1217613"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Luoc_do_mot_so_khoang_san_Viet_Nam">
            <a:extLst>
              <a:ext uri="{FF2B5EF4-FFF2-40B4-BE49-F238E27FC236}">
                <a16:creationId xmlns:a16="http://schemas.microsoft.com/office/drawing/2014/main" id="{2486FCB3-D7F1-4CED-829D-C14826146B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21" t="9683" r="69628" b="84692"/>
          <a:stretch/>
        </p:blipFill>
        <p:spPr bwMode="auto">
          <a:xfrm>
            <a:off x="7082630" y="2690336"/>
            <a:ext cx="1664766" cy="789028"/>
          </a:xfrm>
          <a:custGeom>
            <a:avLst/>
            <a:gdLst>
              <a:gd name="connsiteX0" fmla="*/ 845344 w 1664766"/>
              <a:gd name="connsiteY0" fmla="*/ 0 h 789028"/>
              <a:gd name="connsiteX1" fmla="*/ 1317984 w 1664766"/>
              <a:gd name="connsiteY1" fmla="*/ 67377 h 789028"/>
              <a:gd name="connsiteX2" fmla="*/ 1393805 w 1664766"/>
              <a:gd name="connsiteY2" fmla="*/ 96572 h 789028"/>
              <a:gd name="connsiteX3" fmla="*/ 1380488 w 1664766"/>
              <a:gd name="connsiteY3" fmla="*/ 136178 h 789028"/>
              <a:gd name="connsiteX4" fmla="*/ 1375570 w 1664766"/>
              <a:gd name="connsiteY4" fmla="*/ 180380 h 789028"/>
              <a:gd name="connsiteX5" fmla="*/ 1654551 w 1664766"/>
              <a:gd name="connsiteY5" fmla="*/ 486074 h 789028"/>
              <a:gd name="connsiteX6" fmla="*/ 1664766 w 1664766"/>
              <a:gd name="connsiteY6" fmla="*/ 489899 h 789028"/>
              <a:gd name="connsiteX7" fmla="*/ 1652683 w 1664766"/>
              <a:gd name="connsiteY7" fmla="*/ 511830 h 789028"/>
              <a:gd name="connsiteX8" fmla="*/ 845344 w 1664766"/>
              <a:gd name="connsiteY8" fmla="*/ 789028 h 789028"/>
              <a:gd name="connsiteX9" fmla="*/ 0 w 1664766"/>
              <a:gd name="connsiteY9" fmla="*/ 394514 h 789028"/>
              <a:gd name="connsiteX10" fmla="*/ 845344 w 1664766"/>
              <a:gd name="connsiteY10" fmla="*/ 0 h 78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766" h="789028">
                <a:moveTo>
                  <a:pt x="845344" y="0"/>
                </a:moveTo>
                <a:cubicBezTo>
                  <a:pt x="1020421" y="0"/>
                  <a:pt x="1183067" y="24839"/>
                  <a:pt x="1317984" y="67377"/>
                </a:cubicBezTo>
                <a:lnTo>
                  <a:pt x="1393805" y="96572"/>
                </a:lnTo>
                <a:lnTo>
                  <a:pt x="1380488" y="136178"/>
                </a:lnTo>
                <a:cubicBezTo>
                  <a:pt x="1377236" y="150711"/>
                  <a:pt x="1375570" y="165458"/>
                  <a:pt x="1375570" y="180380"/>
                </a:cubicBezTo>
                <a:cubicBezTo>
                  <a:pt x="1375570" y="299761"/>
                  <a:pt x="1482182" y="407840"/>
                  <a:pt x="1654551" y="486074"/>
                </a:cubicBezTo>
                <a:lnTo>
                  <a:pt x="1664766" y="489899"/>
                </a:lnTo>
                <a:lnTo>
                  <a:pt x="1652683" y="511830"/>
                </a:lnTo>
                <a:cubicBezTo>
                  <a:pt x="1545653" y="672425"/>
                  <a:pt x="1224677" y="789028"/>
                  <a:pt x="845344" y="789028"/>
                </a:cubicBezTo>
                <a:cubicBezTo>
                  <a:pt x="378473" y="789028"/>
                  <a:pt x="0" y="612398"/>
                  <a:pt x="0" y="394514"/>
                </a:cubicBezTo>
                <a:cubicBezTo>
                  <a:pt x="0" y="176630"/>
                  <a:pt x="378473" y="0"/>
                  <a:pt x="845344"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uoc_do_mot_so_khoang_san_Viet_Nam">
            <a:extLst>
              <a:ext uri="{FF2B5EF4-FFF2-40B4-BE49-F238E27FC236}">
                <a16:creationId xmlns:a16="http://schemas.microsoft.com/office/drawing/2014/main" id="{9C7B97B6-CB90-46D0-ACB2-B894E3D15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12" t="6090" r="73668" b="89940"/>
          <a:stretch/>
        </p:blipFill>
        <p:spPr bwMode="auto">
          <a:xfrm>
            <a:off x="6057322" y="1871407"/>
            <a:ext cx="2954900" cy="1128236"/>
          </a:xfrm>
          <a:custGeom>
            <a:avLst/>
            <a:gdLst>
              <a:gd name="connsiteX0" fmla="*/ 729058 w 1458116"/>
              <a:gd name="connsiteY0" fmla="*/ 0 h 556736"/>
              <a:gd name="connsiteX1" fmla="*/ 1458116 w 1458116"/>
              <a:gd name="connsiteY1" fmla="*/ 278368 h 556736"/>
              <a:gd name="connsiteX2" fmla="*/ 729058 w 1458116"/>
              <a:gd name="connsiteY2" fmla="*/ 556736 h 556736"/>
              <a:gd name="connsiteX3" fmla="*/ 0 w 1458116"/>
              <a:gd name="connsiteY3" fmla="*/ 278368 h 556736"/>
              <a:gd name="connsiteX4" fmla="*/ 729058 w 1458116"/>
              <a:gd name="connsiteY4" fmla="*/ 0 h 55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116" h="556736">
                <a:moveTo>
                  <a:pt x="729058" y="0"/>
                </a:moveTo>
                <a:cubicBezTo>
                  <a:pt x="1131706" y="0"/>
                  <a:pt x="1458116" y="124630"/>
                  <a:pt x="1458116" y="278368"/>
                </a:cubicBezTo>
                <a:cubicBezTo>
                  <a:pt x="1458116" y="432106"/>
                  <a:pt x="1131706" y="556736"/>
                  <a:pt x="729058" y="556736"/>
                </a:cubicBezTo>
                <a:cubicBezTo>
                  <a:pt x="326410" y="556736"/>
                  <a:pt x="0" y="432106"/>
                  <a:pt x="0" y="278368"/>
                </a:cubicBezTo>
                <a:cubicBezTo>
                  <a:pt x="0" y="124630"/>
                  <a:pt x="326410" y="0"/>
                  <a:pt x="729058"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Luoc_do_mot_so_khoang_san_Viet_Nam">
            <a:extLst>
              <a:ext uri="{FF2B5EF4-FFF2-40B4-BE49-F238E27FC236}">
                <a16:creationId xmlns:a16="http://schemas.microsoft.com/office/drawing/2014/main" id="{21096682-1E22-4D19-A63E-849835AAAE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22" t="74750" r="26248" b="6910"/>
          <a:stretch/>
        </p:blipFill>
        <p:spPr bwMode="auto">
          <a:xfrm>
            <a:off x="7082630" y="3607657"/>
            <a:ext cx="4205289" cy="2965056"/>
          </a:xfrm>
          <a:custGeom>
            <a:avLst/>
            <a:gdLst>
              <a:gd name="connsiteX0" fmla="*/ 1219200 w 2438400"/>
              <a:gd name="connsiteY0" fmla="*/ 0 h 1719262"/>
              <a:gd name="connsiteX1" fmla="*/ 2438400 w 2438400"/>
              <a:gd name="connsiteY1" fmla="*/ 859631 h 1719262"/>
              <a:gd name="connsiteX2" fmla="*/ 1219200 w 2438400"/>
              <a:gd name="connsiteY2" fmla="*/ 1719262 h 1719262"/>
              <a:gd name="connsiteX3" fmla="*/ 0 w 2438400"/>
              <a:gd name="connsiteY3" fmla="*/ 859631 h 1719262"/>
              <a:gd name="connsiteX4" fmla="*/ 537533 w 2438400"/>
              <a:gd name="connsiteY4" fmla="*/ 146811 h 1719262"/>
              <a:gd name="connsiteX5" fmla="*/ 717313 w 2438400"/>
              <a:gd name="connsiteY5" fmla="*/ 78009 h 1719262"/>
              <a:gd name="connsiteX6" fmla="*/ 747713 w 2438400"/>
              <a:gd name="connsiteY6" fmla="*/ 80962 h 1719262"/>
              <a:gd name="connsiteX7" fmla="*/ 933238 w 2438400"/>
              <a:gd name="connsiteY7" fmla="*/ 27006 h 1719262"/>
              <a:gd name="connsiteX8" fmla="*/ 937531 w 2438400"/>
              <a:gd name="connsiteY8" fmla="*/ 23984 h 1719262"/>
              <a:gd name="connsiteX9" fmla="*/ 973489 w 2438400"/>
              <a:gd name="connsiteY9" fmla="*/ 17465 h 1719262"/>
              <a:gd name="connsiteX10" fmla="*/ 1219200 w 2438400"/>
              <a:gd name="connsiteY10" fmla="*/ 0 h 17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400" h="1719262">
                <a:moveTo>
                  <a:pt x="1219200" y="0"/>
                </a:moveTo>
                <a:cubicBezTo>
                  <a:pt x="1892546" y="0"/>
                  <a:pt x="2438400" y="384870"/>
                  <a:pt x="2438400" y="859631"/>
                </a:cubicBezTo>
                <a:cubicBezTo>
                  <a:pt x="2438400" y="1334392"/>
                  <a:pt x="1892546" y="1719262"/>
                  <a:pt x="1219200" y="1719262"/>
                </a:cubicBezTo>
                <a:cubicBezTo>
                  <a:pt x="545854" y="1719262"/>
                  <a:pt x="0" y="1334392"/>
                  <a:pt x="0" y="859631"/>
                </a:cubicBezTo>
                <a:cubicBezTo>
                  <a:pt x="0" y="562906"/>
                  <a:pt x="213224" y="301294"/>
                  <a:pt x="537533" y="146811"/>
                </a:cubicBezTo>
                <a:lnTo>
                  <a:pt x="717313" y="78009"/>
                </a:lnTo>
                <a:lnTo>
                  <a:pt x="747713" y="80962"/>
                </a:lnTo>
                <a:cubicBezTo>
                  <a:pt x="812319" y="80962"/>
                  <a:pt x="874631" y="62072"/>
                  <a:pt x="933238" y="27006"/>
                </a:cubicBezTo>
                <a:lnTo>
                  <a:pt x="937531" y="23984"/>
                </a:lnTo>
                <a:lnTo>
                  <a:pt x="973489" y="17465"/>
                </a:lnTo>
                <a:cubicBezTo>
                  <a:pt x="1052856" y="6014"/>
                  <a:pt x="1135032"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05422"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8" name="Rectangle 49">
            <a:extLst>
              <a:ext uri="{FF2B5EF4-FFF2-40B4-BE49-F238E27FC236}">
                <a16:creationId xmlns:a16="http://schemas.microsoft.com/office/drawing/2014/main" id="{54536CE3-12CE-4380-8F10-FC78557818D6}"/>
              </a:ext>
            </a:extLst>
          </p:cNvPr>
          <p:cNvSpPr>
            <a:spLocks noChangeArrowheads="1"/>
          </p:cNvSpPr>
          <p:nvPr/>
        </p:nvSpPr>
        <p:spPr bwMode="auto">
          <a:xfrm>
            <a:off x="5364560" y="201034"/>
            <a:ext cx="6502398" cy="838200"/>
          </a:xfrm>
          <a:prstGeom prst="rect">
            <a:avLst/>
          </a:prstGeom>
          <a:noFill/>
          <a:ln w="9525">
            <a:noFill/>
            <a:miter lim="800000"/>
            <a:headEnd/>
            <a:tailEnd/>
          </a:ln>
          <a:effectLst/>
        </p:spPr>
        <p:txBody>
          <a:bodyPr anchor="ctr"/>
          <a:lstStyle/>
          <a:p>
            <a:pPr algn="just" eaLnBrk="1" hangingPunct="1">
              <a:lnSpc>
                <a:spcPct val="90000"/>
              </a:lnSpc>
              <a:defRPr/>
            </a:pP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Chỉ những nơi có mỏ than, sắt, </a:t>
            </a:r>
            <a:b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A-pa-tit, bô-xit, dầu mỏ?</a:t>
            </a:r>
          </a:p>
        </p:txBody>
      </p:sp>
      <p:sp>
        <p:nvSpPr>
          <p:cNvPr id="2" name="Oval 1">
            <a:extLst>
              <a:ext uri="{FF2B5EF4-FFF2-40B4-BE49-F238E27FC236}">
                <a16:creationId xmlns:a16="http://schemas.microsoft.com/office/drawing/2014/main" id="{11CB7DDE-ADF3-4B34-9439-B7ABCFF79FBC}"/>
              </a:ext>
            </a:extLst>
          </p:cNvPr>
          <p:cNvSpPr/>
          <p:nvPr/>
        </p:nvSpPr>
        <p:spPr>
          <a:xfrm>
            <a:off x="2070357" y="756816"/>
            <a:ext cx="990600" cy="304800"/>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9EB5267-6925-415B-901A-784066A0526C}"/>
              </a:ext>
            </a:extLst>
          </p:cNvPr>
          <p:cNvSpPr/>
          <p:nvPr/>
        </p:nvSpPr>
        <p:spPr>
          <a:xfrm>
            <a:off x="1371600" y="1916668"/>
            <a:ext cx="9906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D6EC43-084E-46A4-B7E7-43388D642DD7}"/>
              </a:ext>
            </a:extLst>
          </p:cNvPr>
          <p:cNvSpPr/>
          <p:nvPr/>
        </p:nvSpPr>
        <p:spPr>
          <a:xfrm>
            <a:off x="762000" y="6096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2ACAFA-980C-4C7E-9F98-4BF5E0A67259}"/>
              </a:ext>
            </a:extLst>
          </p:cNvPr>
          <p:cNvSpPr/>
          <p:nvPr/>
        </p:nvSpPr>
        <p:spPr>
          <a:xfrm>
            <a:off x="1447800" y="5334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1FB3E4E-1E45-4866-A26A-DDDEB20B37B3}"/>
              </a:ext>
            </a:extLst>
          </p:cNvPr>
          <p:cNvSpPr/>
          <p:nvPr/>
        </p:nvSpPr>
        <p:spPr>
          <a:xfrm>
            <a:off x="685800" y="344906"/>
            <a:ext cx="948090" cy="30079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7FCC84-D02F-461E-8619-473DB7385B28}"/>
              </a:ext>
            </a:extLst>
          </p:cNvPr>
          <p:cNvSpPr/>
          <p:nvPr/>
        </p:nvSpPr>
        <p:spPr>
          <a:xfrm>
            <a:off x="2362199" y="3352800"/>
            <a:ext cx="885825" cy="15240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BDECE4-3A36-4431-B7B1-452249D696A3}"/>
              </a:ext>
            </a:extLst>
          </p:cNvPr>
          <p:cNvSpPr/>
          <p:nvPr/>
        </p:nvSpPr>
        <p:spPr>
          <a:xfrm>
            <a:off x="2209800" y="5029200"/>
            <a:ext cx="1752600" cy="11811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Luoc_do_mot_so_khoang_san_Viet_Nam">
            <a:extLst>
              <a:ext uri="{FF2B5EF4-FFF2-40B4-BE49-F238E27FC236}">
                <a16:creationId xmlns:a16="http://schemas.microsoft.com/office/drawing/2014/main" id="{B261BB64-F6F4-4B26-8A39-92AB417102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33" t="75006" r="46147" b="24387"/>
          <a:stretch/>
        </p:blipFill>
        <p:spPr bwMode="auto">
          <a:xfrm>
            <a:off x="4328955" y="4241179"/>
            <a:ext cx="220218" cy="56978"/>
          </a:xfrm>
          <a:custGeom>
            <a:avLst/>
            <a:gdLst>
              <a:gd name="connsiteX0" fmla="*/ 220218 w 220218"/>
              <a:gd name="connsiteY0" fmla="*/ 0 h 56978"/>
              <a:gd name="connsiteX1" fmla="*/ 215925 w 220218"/>
              <a:gd name="connsiteY1" fmla="*/ 3022 h 56978"/>
              <a:gd name="connsiteX2" fmla="*/ 30400 w 220218"/>
              <a:gd name="connsiteY2" fmla="*/ 56978 h 56978"/>
              <a:gd name="connsiteX3" fmla="*/ 0 w 220218"/>
              <a:gd name="connsiteY3" fmla="*/ 54025 h 56978"/>
              <a:gd name="connsiteX4" fmla="*/ 27319 w 220218"/>
              <a:gd name="connsiteY4" fmla="*/ 43570 h 56978"/>
              <a:gd name="connsiteX5" fmla="*/ 139334 w 220218"/>
              <a:gd name="connsiteY5" fmla="*/ 14663 h 56978"/>
              <a:gd name="connsiteX6" fmla="*/ 220218 w 220218"/>
              <a:gd name="connsiteY6" fmla="*/ 0 h 5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218" h="56978">
                <a:moveTo>
                  <a:pt x="220218" y="0"/>
                </a:moveTo>
                <a:lnTo>
                  <a:pt x="215925" y="3022"/>
                </a:lnTo>
                <a:cubicBezTo>
                  <a:pt x="157318" y="38088"/>
                  <a:pt x="95006" y="56978"/>
                  <a:pt x="30400" y="56978"/>
                </a:cubicBezTo>
                <a:lnTo>
                  <a:pt x="0" y="54025"/>
                </a:lnTo>
                <a:lnTo>
                  <a:pt x="27319" y="43570"/>
                </a:lnTo>
                <a:cubicBezTo>
                  <a:pt x="63785" y="32695"/>
                  <a:pt x="101158" y="23036"/>
                  <a:pt x="139334" y="14663"/>
                </a:cubicBezTo>
                <a:lnTo>
                  <a:pt x="22021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Luoc_do_mot_so_khoang_san_Viet_Nam">
            <a:extLst>
              <a:ext uri="{FF2B5EF4-FFF2-40B4-BE49-F238E27FC236}">
                <a16:creationId xmlns:a16="http://schemas.microsoft.com/office/drawing/2014/main" id="{34CABB4B-4170-4D14-8F85-F708031FD2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064" t="50008" r="40392" b="24418"/>
          <a:stretch/>
        </p:blipFill>
        <p:spPr bwMode="auto">
          <a:xfrm>
            <a:off x="8588129" y="2166938"/>
            <a:ext cx="1247778" cy="2397347"/>
          </a:xfrm>
          <a:custGeom>
            <a:avLst/>
            <a:gdLst>
              <a:gd name="connsiteX0" fmla="*/ 623889 w 1247778"/>
              <a:gd name="connsiteY0" fmla="*/ 0 h 2397347"/>
              <a:gd name="connsiteX1" fmla="*/ 1247778 w 1247778"/>
              <a:gd name="connsiteY1" fmla="*/ 1200150 h 2397347"/>
              <a:gd name="connsiteX2" fmla="*/ 866735 w 1247778"/>
              <a:gd name="connsiteY2" fmla="*/ 2305986 h 2397347"/>
              <a:gd name="connsiteX3" fmla="*/ 813707 w 1247778"/>
              <a:gd name="connsiteY3" fmla="*/ 2343322 h 2397347"/>
              <a:gd name="connsiteX4" fmla="*/ 732823 w 1247778"/>
              <a:gd name="connsiteY4" fmla="*/ 2357985 h 2397347"/>
              <a:gd name="connsiteX5" fmla="*/ 620808 w 1247778"/>
              <a:gd name="connsiteY5" fmla="*/ 2386892 h 2397347"/>
              <a:gd name="connsiteX6" fmla="*/ 593489 w 1247778"/>
              <a:gd name="connsiteY6" fmla="*/ 2397347 h 2397347"/>
              <a:gd name="connsiteX7" fmla="*/ 560100 w 1247778"/>
              <a:gd name="connsiteY7" fmla="*/ 2394104 h 2397347"/>
              <a:gd name="connsiteX8" fmla="*/ 0 w 1247778"/>
              <a:gd name="connsiteY8" fmla="*/ 1200150 h 2397347"/>
              <a:gd name="connsiteX9" fmla="*/ 623889 w 1247778"/>
              <a:gd name="connsiteY9" fmla="*/ 0 h 239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778" h="2397347">
                <a:moveTo>
                  <a:pt x="623889" y="0"/>
                </a:moveTo>
                <a:cubicBezTo>
                  <a:pt x="968453" y="0"/>
                  <a:pt x="1247778" y="537325"/>
                  <a:pt x="1247778" y="1200150"/>
                </a:cubicBezTo>
                <a:cubicBezTo>
                  <a:pt x="1247778" y="1697269"/>
                  <a:pt x="1090658" y="2123794"/>
                  <a:pt x="866735" y="2305986"/>
                </a:cubicBezTo>
                <a:lnTo>
                  <a:pt x="813707" y="2343322"/>
                </a:lnTo>
                <a:lnTo>
                  <a:pt x="732823" y="2357985"/>
                </a:lnTo>
                <a:cubicBezTo>
                  <a:pt x="694647" y="2366358"/>
                  <a:pt x="657274" y="2376017"/>
                  <a:pt x="620808" y="2386892"/>
                </a:cubicBezTo>
                <a:lnTo>
                  <a:pt x="593489" y="2397347"/>
                </a:lnTo>
                <a:lnTo>
                  <a:pt x="560100" y="2394104"/>
                </a:lnTo>
                <a:cubicBezTo>
                  <a:pt x="245501" y="2332644"/>
                  <a:pt x="0" y="1821549"/>
                  <a:pt x="0" y="1200150"/>
                </a:cubicBezTo>
                <a:cubicBezTo>
                  <a:pt x="0" y="537325"/>
                  <a:pt x="279325" y="0"/>
                  <a:pt x="623889"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EEB30AFD-07EA-48E1-BA6B-2597CABC090C}"/>
              </a:ext>
            </a:extLst>
          </p:cNvPr>
          <p:cNvSpPr txBox="1"/>
          <p:nvPr/>
        </p:nvSpPr>
        <p:spPr>
          <a:xfrm>
            <a:off x="10596391" y="2037480"/>
            <a:ext cx="116859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Than</a:t>
            </a:r>
          </a:p>
        </p:txBody>
      </p:sp>
      <p:sp>
        <p:nvSpPr>
          <p:cNvPr id="39" name="TextBox 38">
            <a:extLst>
              <a:ext uri="{FF2B5EF4-FFF2-40B4-BE49-F238E27FC236}">
                <a16:creationId xmlns:a16="http://schemas.microsoft.com/office/drawing/2014/main" id="{AE5CF825-9B2F-4BF5-8733-69CC582CCBE3}"/>
              </a:ext>
            </a:extLst>
          </p:cNvPr>
          <p:cNvSpPr txBox="1"/>
          <p:nvPr/>
        </p:nvSpPr>
        <p:spPr>
          <a:xfrm>
            <a:off x="6966057" y="3719632"/>
            <a:ext cx="713337"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Sắt</a:t>
            </a:r>
          </a:p>
        </p:txBody>
      </p:sp>
      <p:sp>
        <p:nvSpPr>
          <p:cNvPr id="40" name="TextBox 39">
            <a:extLst>
              <a:ext uri="{FF2B5EF4-FFF2-40B4-BE49-F238E27FC236}">
                <a16:creationId xmlns:a16="http://schemas.microsoft.com/office/drawing/2014/main" id="{6981B4FC-F29A-4DF5-8AB3-8F4B1693990A}"/>
              </a:ext>
            </a:extLst>
          </p:cNvPr>
          <p:cNvSpPr txBox="1"/>
          <p:nvPr/>
        </p:nvSpPr>
        <p:spPr>
          <a:xfrm>
            <a:off x="6474451" y="1219953"/>
            <a:ext cx="174086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A-pa-tít</a:t>
            </a:r>
          </a:p>
        </p:txBody>
      </p:sp>
      <p:sp>
        <p:nvSpPr>
          <p:cNvPr id="41" name="TextBox 40">
            <a:extLst>
              <a:ext uri="{FF2B5EF4-FFF2-40B4-BE49-F238E27FC236}">
                <a16:creationId xmlns:a16="http://schemas.microsoft.com/office/drawing/2014/main" id="{1ABB9366-C92B-4542-8BC1-37E76B6A7B6B}"/>
              </a:ext>
            </a:extLst>
          </p:cNvPr>
          <p:cNvSpPr txBox="1"/>
          <p:nvPr/>
        </p:nvSpPr>
        <p:spPr>
          <a:xfrm>
            <a:off x="9918060" y="3424046"/>
            <a:ext cx="134011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Bô-xít</a:t>
            </a:r>
          </a:p>
        </p:txBody>
      </p:sp>
      <p:sp>
        <p:nvSpPr>
          <p:cNvPr id="44" name="TextBox 43">
            <a:extLst>
              <a:ext uri="{FF2B5EF4-FFF2-40B4-BE49-F238E27FC236}">
                <a16:creationId xmlns:a16="http://schemas.microsoft.com/office/drawing/2014/main" id="{320380A5-9268-497F-B1CC-D502856C3BAF}"/>
              </a:ext>
            </a:extLst>
          </p:cNvPr>
          <p:cNvSpPr txBox="1"/>
          <p:nvPr/>
        </p:nvSpPr>
        <p:spPr>
          <a:xfrm>
            <a:off x="9918060" y="4956305"/>
            <a:ext cx="172483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Dầu mỏ</a:t>
            </a:r>
          </a:p>
        </p:txBody>
      </p:sp>
    </p:spTree>
    <p:extLst>
      <p:ext uri="{BB962C8B-B14F-4D97-AF65-F5344CB8AC3E}">
        <p14:creationId xmlns:p14="http://schemas.microsoft.com/office/powerpoint/2010/main" val="1119092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animEffect transition="in" filter="fade">
                                      <p:cBhvr>
                                        <p:cTn id="75" dur="500"/>
                                        <p:tgtEl>
                                          <p:spTgt spid="32"/>
                                        </p:tgtEl>
                                      </p:cBhvr>
                                    </p:animEffect>
                                  </p:childTnLst>
                                </p:cTn>
                              </p:par>
                              <p:par>
                                <p:cTn id="76" presetID="53" presetClass="entr" presetSubtype="16"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Effect transition="in" filter="fade">
                                      <p:cBhvr>
                                        <p:cTn id="80" dur="500"/>
                                        <p:tgtEl>
                                          <p:spTgt spid="30"/>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500" fill="hold"/>
                                        <p:tgtEl>
                                          <p:spTgt spid="31"/>
                                        </p:tgtEl>
                                        <p:attrNameLst>
                                          <p:attrName>ppt_w</p:attrName>
                                        </p:attrNameLst>
                                      </p:cBhvr>
                                      <p:tavLst>
                                        <p:tav tm="0">
                                          <p:val>
                                            <p:fltVal val="0"/>
                                          </p:val>
                                        </p:tav>
                                        <p:tav tm="100000">
                                          <p:val>
                                            <p:strVal val="#ppt_w"/>
                                          </p:val>
                                        </p:tav>
                                      </p:tavLst>
                                    </p:anim>
                                    <p:anim calcmode="lin" valueType="num">
                                      <p:cBhvr>
                                        <p:cTn id="85" dur="500" fill="hold"/>
                                        <p:tgtEl>
                                          <p:spTgt spid="31"/>
                                        </p:tgtEl>
                                        <p:attrNameLst>
                                          <p:attrName>ppt_h</p:attrName>
                                        </p:attrNameLst>
                                      </p:cBhvr>
                                      <p:tavLst>
                                        <p:tav tm="0">
                                          <p:val>
                                            <p:fltVal val="0"/>
                                          </p:val>
                                        </p:tav>
                                        <p:tav tm="100000">
                                          <p:val>
                                            <p:strVal val="#ppt_h"/>
                                          </p:val>
                                        </p:tav>
                                      </p:tavLst>
                                    </p:anim>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2"/>
                                        </p:tgtEl>
                                      </p:cBhvr>
                                    </p:animEffect>
                                    <p:set>
                                      <p:cBhvr>
                                        <p:cTn id="106" dur="1" fill="hold">
                                          <p:stCondLst>
                                            <p:cond delay="499"/>
                                          </p:stCondLst>
                                        </p:cTn>
                                        <p:tgtEl>
                                          <p:spTgt spid="3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fill="hold"/>
                                        <p:tgtEl>
                                          <p:spTgt spid="13"/>
                                        </p:tgtEl>
                                        <p:attrNameLst>
                                          <p:attrName>ppt_w</p:attrName>
                                        </p:attrNameLst>
                                      </p:cBhvr>
                                      <p:tavLst>
                                        <p:tav tm="0">
                                          <p:val>
                                            <p:fltVal val="0"/>
                                          </p:val>
                                        </p:tav>
                                        <p:tav tm="100000">
                                          <p:val>
                                            <p:strVal val="#ppt_w"/>
                                          </p:val>
                                        </p:tav>
                                      </p:tavLst>
                                    </p:anim>
                                    <p:anim calcmode="lin" valueType="num">
                                      <p:cBhvr>
                                        <p:cTn id="118" dur="500" fill="hold"/>
                                        <p:tgtEl>
                                          <p:spTgt spid="13"/>
                                        </p:tgtEl>
                                        <p:attrNameLst>
                                          <p:attrName>ppt_h</p:attrName>
                                        </p:attrNameLst>
                                      </p:cBhvr>
                                      <p:tavLst>
                                        <p:tav tm="0">
                                          <p:val>
                                            <p:fltVal val="0"/>
                                          </p:val>
                                        </p:tav>
                                        <p:tav tm="100000">
                                          <p:val>
                                            <p:strVal val="#ppt_h"/>
                                          </p:val>
                                        </p:tav>
                                      </p:tavLst>
                                    </p:anim>
                                    <p:animEffect transition="in" filter="fade">
                                      <p:cBhvr>
                                        <p:cTn id="119" dur="500"/>
                                        <p:tgtEl>
                                          <p:spTgt spid="1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 calcmode="lin" valueType="num">
                                      <p:cBhvr>
                                        <p:cTn id="122" dur="500" fill="hold"/>
                                        <p:tgtEl>
                                          <p:spTgt spid="40"/>
                                        </p:tgtEl>
                                        <p:attrNameLst>
                                          <p:attrName>ppt_w</p:attrName>
                                        </p:attrNameLst>
                                      </p:cBhvr>
                                      <p:tavLst>
                                        <p:tav tm="0">
                                          <p:val>
                                            <p:fltVal val="0"/>
                                          </p:val>
                                        </p:tav>
                                        <p:tav tm="100000">
                                          <p:val>
                                            <p:strVal val="#ppt_w"/>
                                          </p:val>
                                        </p:tav>
                                      </p:tavLst>
                                    </p:anim>
                                    <p:anim calcmode="lin" valueType="num">
                                      <p:cBhvr>
                                        <p:cTn id="123" dur="500" fill="hold"/>
                                        <p:tgtEl>
                                          <p:spTgt spid="40"/>
                                        </p:tgtEl>
                                        <p:attrNameLst>
                                          <p:attrName>ppt_h</p:attrName>
                                        </p:attrNameLst>
                                      </p:cBhvr>
                                      <p:tavLst>
                                        <p:tav tm="0">
                                          <p:val>
                                            <p:fltVal val="0"/>
                                          </p:val>
                                        </p:tav>
                                        <p:tav tm="100000">
                                          <p:val>
                                            <p:strVal val="#ppt_h"/>
                                          </p:val>
                                        </p:tav>
                                      </p:tavLst>
                                    </p:anim>
                                    <p:animEffect transition="in" filter="fade">
                                      <p:cBhvr>
                                        <p:cTn id="124" dur="500"/>
                                        <p:tgtEl>
                                          <p:spTgt spid="40"/>
                                        </p:tgtEl>
                                      </p:cBhvr>
                                    </p:animEffect>
                                  </p:childTnLst>
                                </p:cTn>
                              </p:par>
                            </p:childTnLst>
                          </p:cTn>
                        </p:par>
                        <p:par>
                          <p:cTn id="125" fill="hold">
                            <p:stCondLst>
                              <p:cond delay="500"/>
                            </p:stCondLst>
                            <p:childTnLst>
                              <p:par>
                                <p:cTn id="126" presetID="53" presetClass="entr" presetSubtype="16" fill="hold" nodeType="afterEffect">
                                  <p:stCondLst>
                                    <p:cond delay="0"/>
                                  </p:stCondLst>
                                  <p:childTnLst>
                                    <p:set>
                                      <p:cBhvr>
                                        <p:cTn id="127" dur="1" fill="hold">
                                          <p:stCondLst>
                                            <p:cond delay="0"/>
                                          </p:stCondLst>
                                        </p:cTn>
                                        <p:tgtEl>
                                          <p:spTgt spid="33"/>
                                        </p:tgtEl>
                                        <p:attrNameLst>
                                          <p:attrName>style.visibility</p:attrName>
                                        </p:attrNameLst>
                                      </p:cBhvr>
                                      <p:to>
                                        <p:strVal val="visible"/>
                                      </p:to>
                                    </p:set>
                                    <p:anim calcmode="lin" valueType="num">
                                      <p:cBhvr>
                                        <p:cTn id="128" dur="500" fill="hold"/>
                                        <p:tgtEl>
                                          <p:spTgt spid="33"/>
                                        </p:tgtEl>
                                        <p:attrNameLst>
                                          <p:attrName>ppt_w</p:attrName>
                                        </p:attrNameLst>
                                      </p:cBhvr>
                                      <p:tavLst>
                                        <p:tav tm="0">
                                          <p:val>
                                            <p:fltVal val="0"/>
                                          </p:val>
                                        </p:tav>
                                        <p:tav tm="100000">
                                          <p:val>
                                            <p:strVal val="#ppt_w"/>
                                          </p:val>
                                        </p:tav>
                                      </p:tavLst>
                                    </p:anim>
                                    <p:anim calcmode="lin" valueType="num">
                                      <p:cBhvr>
                                        <p:cTn id="129" dur="500" fill="hold"/>
                                        <p:tgtEl>
                                          <p:spTgt spid="33"/>
                                        </p:tgtEl>
                                        <p:attrNameLst>
                                          <p:attrName>ppt_h</p:attrName>
                                        </p:attrNameLst>
                                      </p:cBhvr>
                                      <p:tavLst>
                                        <p:tav tm="0">
                                          <p:val>
                                            <p:fltVal val="0"/>
                                          </p:val>
                                        </p:tav>
                                        <p:tav tm="100000">
                                          <p:val>
                                            <p:strVal val="#ppt_h"/>
                                          </p:val>
                                        </p:tav>
                                      </p:tavLst>
                                    </p:anim>
                                    <p:animEffect transition="in" filter="fade">
                                      <p:cBhvr>
                                        <p:cTn id="130" dur="500"/>
                                        <p:tgtEl>
                                          <p:spTgt spid="33"/>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1" nodeType="clickEffect">
                                  <p:stCondLst>
                                    <p:cond delay="0"/>
                                  </p:stCondLst>
                                  <p:childTnLst>
                                    <p:animEffect transition="out" filter="fade">
                                      <p:cBhvr>
                                        <p:cTn id="134" dur="500"/>
                                        <p:tgtEl>
                                          <p:spTgt spid="13"/>
                                        </p:tgtEl>
                                      </p:cBhvr>
                                    </p:animEffect>
                                    <p:set>
                                      <p:cBhvr>
                                        <p:cTn id="135" dur="1" fill="hold">
                                          <p:stCondLst>
                                            <p:cond delay="499"/>
                                          </p:stCondLst>
                                        </p:cTn>
                                        <p:tgtEl>
                                          <p:spTgt spid="13"/>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40"/>
                                        </p:tgtEl>
                                      </p:cBhvr>
                                    </p:animEffect>
                                    <p:set>
                                      <p:cBhvr>
                                        <p:cTn id="138" dur="1" fill="hold">
                                          <p:stCondLst>
                                            <p:cond delay="499"/>
                                          </p:stCondLst>
                                        </p:cTn>
                                        <p:tgtEl>
                                          <p:spTgt spid="40"/>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22"/>
                                        </p:tgtEl>
                                      </p:cBhvr>
                                    </p:animEffect>
                                    <p:set>
                                      <p:cBhvr>
                                        <p:cTn id="144" dur="1" fill="hold">
                                          <p:stCondLst>
                                            <p:cond delay="499"/>
                                          </p:stCondLst>
                                        </p:cTn>
                                        <p:tgtEl>
                                          <p:spTgt spid="22"/>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53" presetClass="entr" presetSubtype="16" fill="hold" grpId="0" nodeType="clickEffect">
                                  <p:stCondLst>
                                    <p:cond delay="0"/>
                                  </p:stCondLst>
                                  <p:childTnLst>
                                    <p:set>
                                      <p:cBhvr>
                                        <p:cTn id="148" dur="1" fill="hold">
                                          <p:stCondLst>
                                            <p:cond delay="0"/>
                                          </p:stCondLst>
                                        </p:cTn>
                                        <p:tgtEl>
                                          <p:spTgt spid="14"/>
                                        </p:tgtEl>
                                        <p:attrNameLst>
                                          <p:attrName>style.visibility</p:attrName>
                                        </p:attrNameLst>
                                      </p:cBhvr>
                                      <p:to>
                                        <p:strVal val="visible"/>
                                      </p:to>
                                    </p:set>
                                    <p:anim calcmode="lin" valueType="num">
                                      <p:cBhvr>
                                        <p:cTn id="149" dur="500" fill="hold"/>
                                        <p:tgtEl>
                                          <p:spTgt spid="14"/>
                                        </p:tgtEl>
                                        <p:attrNameLst>
                                          <p:attrName>ppt_w</p:attrName>
                                        </p:attrNameLst>
                                      </p:cBhvr>
                                      <p:tavLst>
                                        <p:tav tm="0">
                                          <p:val>
                                            <p:fltVal val="0"/>
                                          </p:val>
                                        </p:tav>
                                        <p:tav tm="100000">
                                          <p:val>
                                            <p:strVal val="#ppt_w"/>
                                          </p:val>
                                        </p:tav>
                                      </p:tavLst>
                                    </p:anim>
                                    <p:anim calcmode="lin" valueType="num">
                                      <p:cBhvr>
                                        <p:cTn id="150" dur="500" fill="hold"/>
                                        <p:tgtEl>
                                          <p:spTgt spid="14"/>
                                        </p:tgtEl>
                                        <p:attrNameLst>
                                          <p:attrName>ppt_h</p:attrName>
                                        </p:attrNameLst>
                                      </p:cBhvr>
                                      <p:tavLst>
                                        <p:tav tm="0">
                                          <p:val>
                                            <p:fltVal val="0"/>
                                          </p:val>
                                        </p:tav>
                                        <p:tav tm="100000">
                                          <p:val>
                                            <p:strVal val="#ppt_h"/>
                                          </p:val>
                                        </p:tav>
                                      </p:tavLst>
                                    </p:anim>
                                    <p:animEffect transition="in" filter="fade">
                                      <p:cBhvr>
                                        <p:cTn id="151" dur="500"/>
                                        <p:tgtEl>
                                          <p:spTgt spid="14"/>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nodeType="clickEffect">
                                  <p:stCondLst>
                                    <p:cond delay="0"/>
                                  </p:stCondLst>
                                  <p:childTnLst>
                                    <p:set>
                                      <p:cBhvr>
                                        <p:cTn id="155" dur="1" fill="hold">
                                          <p:stCondLst>
                                            <p:cond delay="0"/>
                                          </p:stCondLst>
                                        </p:cTn>
                                        <p:tgtEl>
                                          <p:spTgt spid="16"/>
                                        </p:tgtEl>
                                        <p:attrNameLst>
                                          <p:attrName>style.visibility</p:attrName>
                                        </p:attrNameLst>
                                      </p:cBhvr>
                                      <p:to>
                                        <p:strVal val="visible"/>
                                      </p:to>
                                    </p:set>
                                    <p:anim calcmode="lin" valueType="num">
                                      <p:cBhvr>
                                        <p:cTn id="156" dur="500" fill="hold"/>
                                        <p:tgtEl>
                                          <p:spTgt spid="16"/>
                                        </p:tgtEl>
                                        <p:attrNameLst>
                                          <p:attrName>ppt_w</p:attrName>
                                        </p:attrNameLst>
                                      </p:cBhvr>
                                      <p:tavLst>
                                        <p:tav tm="0">
                                          <p:val>
                                            <p:fltVal val="0"/>
                                          </p:val>
                                        </p:tav>
                                        <p:tav tm="100000">
                                          <p:val>
                                            <p:strVal val="#ppt_w"/>
                                          </p:val>
                                        </p:tav>
                                      </p:tavLst>
                                    </p:anim>
                                    <p:anim calcmode="lin" valueType="num">
                                      <p:cBhvr>
                                        <p:cTn id="157" dur="500" fill="hold"/>
                                        <p:tgtEl>
                                          <p:spTgt spid="16"/>
                                        </p:tgtEl>
                                        <p:attrNameLst>
                                          <p:attrName>ppt_h</p:attrName>
                                        </p:attrNameLst>
                                      </p:cBhvr>
                                      <p:tavLst>
                                        <p:tav tm="0">
                                          <p:val>
                                            <p:fltVal val="0"/>
                                          </p:val>
                                        </p:tav>
                                        <p:tav tm="100000">
                                          <p:val>
                                            <p:strVal val="#ppt_h"/>
                                          </p:val>
                                        </p:tav>
                                      </p:tavLst>
                                    </p:anim>
                                    <p:animEffect transition="in" filter="fade">
                                      <p:cBhvr>
                                        <p:cTn id="158" dur="500"/>
                                        <p:tgtEl>
                                          <p:spTgt spid="16"/>
                                        </p:tgtEl>
                                      </p:cBhvr>
                                    </p:animEffect>
                                  </p:childTnLst>
                                </p:cTn>
                              </p:par>
                            </p:childTnLst>
                          </p:cTn>
                        </p:par>
                      </p:childTnLst>
                    </p:cTn>
                  </p:par>
                  <p:par>
                    <p:cTn id="159" fill="hold">
                      <p:stCondLst>
                        <p:cond delay="indefinite"/>
                      </p:stCondLst>
                      <p:childTnLst>
                        <p:par>
                          <p:cTn id="160" fill="hold">
                            <p:stCondLst>
                              <p:cond delay="0"/>
                            </p:stCondLst>
                            <p:childTnLst>
                              <p:par>
                                <p:cTn id="161" presetID="53" presetClass="entr" presetSubtype="16" fill="hold" nodeType="clickEffect">
                                  <p:stCondLst>
                                    <p:cond delay="0"/>
                                  </p:stCondLst>
                                  <p:childTnLst>
                                    <p:set>
                                      <p:cBhvr>
                                        <p:cTn id="162" dur="1" fill="hold">
                                          <p:stCondLst>
                                            <p:cond delay="0"/>
                                          </p:stCondLst>
                                        </p:cTn>
                                        <p:tgtEl>
                                          <p:spTgt spid="37"/>
                                        </p:tgtEl>
                                        <p:attrNameLst>
                                          <p:attrName>style.visibility</p:attrName>
                                        </p:attrNameLst>
                                      </p:cBhvr>
                                      <p:to>
                                        <p:strVal val="visible"/>
                                      </p:to>
                                    </p:set>
                                    <p:anim calcmode="lin" valueType="num">
                                      <p:cBhvr>
                                        <p:cTn id="163" dur="500" fill="hold"/>
                                        <p:tgtEl>
                                          <p:spTgt spid="37"/>
                                        </p:tgtEl>
                                        <p:attrNameLst>
                                          <p:attrName>ppt_w</p:attrName>
                                        </p:attrNameLst>
                                      </p:cBhvr>
                                      <p:tavLst>
                                        <p:tav tm="0">
                                          <p:val>
                                            <p:fltVal val="0"/>
                                          </p:val>
                                        </p:tav>
                                        <p:tav tm="100000">
                                          <p:val>
                                            <p:strVal val="#ppt_w"/>
                                          </p:val>
                                        </p:tav>
                                      </p:tavLst>
                                    </p:anim>
                                    <p:anim calcmode="lin" valueType="num">
                                      <p:cBhvr>
                                        <p:cTn id="164" dur="500" fill="hold"/>
                                        <p:tgtEl>
                                          <p:spTgt spid="37"/>
                                        </p:tgtEl>
                                        <p:attrNameLst>
                                          <p:attrName>ppt_h</p:attrName>
                                        </p:attrNameLst>
                                      </p:cBhvr>
                                      <p:tavLst>
                                        <p:tav tm="0">
                                          <p:val>
                                            <p:fltVal val="0"/>
                                          </p:val>
                                        </p:tav>
                                        <p:tav tm="100000">
                                          <p:val>
                                            <p:strVal val="#ppt_h"/>
                                          </p:val>
                                        </p:tav>
                                      </p:tavLst>
                                    </p:anim>
                                    <p:animEffect transition="in" filter="fade">
                                      <p:cBhvr>
                                        <p:cTn id="165" dur="500"/>
                                        <p:tgtEl>
                                          <p:spTgt spid="37"/>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41"/>
                                        </p:tgtEl>
                                        <p:attrNameLst>
                                          <p:attrName>style.visibility</p:attrName>
                                        </p:attrNameLst>
                                      </p:cBhvr>
                                      <p:to>
                                        <p:strVal val="visible"/>
                                      </p:to>
                                    </p:set>
                                    <p:anim calcmode="lin" valueType="num">
                                      <p:cBhvr>
                                        <p:cTn id="168" dur="500" fill="hold"/>
                                        <p:tgtEl>
                                          <p:spTgt spid="41"/>
                                        </p:tgtEl>
                                        <p:attrNameLst>
                                          <p:attrName>ppt_w</p:attrName>
                                        </p:attrNameLst>
                                      </p:cBhvr>
                                      <p:tavLst>
                                        <p:tav tm="0">
                                          <p:val>
                                            <p:fltVal val="0"/>
                                          </p:val>
                                        </p:tav>
                                        <p:tav tm="100000">
                                          <p:val>
                                            <p:strVal val="#ppt_w"/>
                                          </p:val>
                                        </p:tav>
                                      </p:tavLst>
                                    </p:anim>
                                    <p:anim calcmode="lin" valueType="num">
                                      <p:cBhvr>
                                        <p:cTn id="169" dur="500" fill="hold"/>
                                        <p:tgtEl>
                                          <p:spTgt spid="41"/>
                                        </p:tgtEl>
                                        <p:attrNameLst>
                                          <p:attrName>ppt_h</p:attrName>
                                        </p:attrNameLst>
                                      </p:cBhvr>
                                      <p:tavLst>
                                        <p:tav tm="0">
                                          <p:val>
                                            <p:fltVal val="0"/>
                                          </p:val>
                                        </p:tav>
                                        <p:tav tm="100000">
                                          <p:val>
                                            <p:strVal val="#ppt_h"/>
                                          </p:val>
                                        </p:tav>
                                      </p:tavLst>
                                    </p:anim>
                                    <p:animEffect transition="in" filter="fade">
                                      <p:cBhvr>
                                        <p:cTn id="170" dur="500"/>
                                        <p:tgtEl>
                                          <p:spTgt spid="41"/>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41"/>
                                        </p:tgtEl>
                                      </p:cBhvr>
                                    </p:animEffect>
                                    <p:set>
                                      <p:cBhvr>
                                        <p:cTn id="178" dur="1" fill="hold">
                                          <p:stCondLst>
                                            <p:cond delay="499"/>
                                          </p:stCondLst>
                                        </p:cTn>
                                        <p:tgtEl>
                                          <p:spTgt spid="41"/>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4"/>
                                        </p:tgtEl>
                                      </p:cBhvr>
                                    </p:animEffect>
                                    <p:set>
                                      <p:cBhvr>
                                        <p:cTn id="181" dur="1" fill="hold">
                                          <p:stCondLst>
                                            <p:cond delay="499"/>
                                          </p:stCondLst>
                                        </p:cTn>
                                        <p:tgtEl>
                                          <p:spTgt spid="14"/>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0" nodeType="clickEffect">
                                  <p:stCondLst>
                                    <p:cond delay="0"/>
                                  </p:stCondLst>
                                  <p:childTnLst>
                                    <p:set>
                                      <p:cBhvr>
                                        <p:cTn id="185" dur="1" fill="hold">
                                          <p:stCondLst>
                                            <p:cond delay="0"/>
                                          </p:stCondLst>
                                        </p:cTn>
                                        <p:tgtEl>
                                          <p:spTgt spid="15"/>
                                        </p:tgtEl>
                                        <p:attrNameLst>
                                          <p:attrName>style.visibility</p:attrName>
                                        </p:attrNameLst>
                                      </p:cBhvr>
                                      <p:to>
                                        <p:strVal val="visible"/>
                                      </p:to>
                                    </p:set>
                                    <p:anim calcmode="lin" valueType="num">
                                      <p:cBhvr>
                                        <p:cTn id="186" dur="500" fill="hold"/>
                                        <p:tgtEl>
                                          <p:spTgt spid="15"/>
                                        </p:tgtEl>
                                        <p:attrNameLst>
                                          <p:attrName>ppt_w</p:attrName>
                                        </p:attrNameLst>
                                      </p:cBhvr>
                                      <p:tavLst>
                                        <p:tav tm="0">
                                          <p:val>
                                            <p:fltVal val="0"/>
                                          </p:val>
                                        </p:tav>
                                        <p:tav tm="100000">
                                          <p:val>
                                            <p:strVal val="#ppt_w"/>
                                          </p:val>
                                        </p:tav>
                                      </p:tavLst>
                                    </p:anim>
                                    <p:anim calcmode="lin" valueType="num">
                                      <p:cBhvr>
                                        <p:cTn id="187" dur="500" fill="hold"/>
                                        <p:tgtEl>
                                          <p:spTgt spid="15"/>
                                        </p:tgtEl>
                                        <p:attrNameLst>
                                          <p:attrName>ppt_h</p:attrName>
                                        </p:attrNameLst>
                                      </p:cBhvr>
                                      <p:tavLst>
                                        <p:tav tm="0">
                                          <p:val>
                                            <p:fltVal val="0"/>
                                          </p:val>
                                        </p:tav>
                                        <p:tav tm="100000">
                                          <p:val>
                                            <p:strVal val="#ppt_h"/>
                                          </p:val>
                                        </p:tav>
                                      </p:tavLst>
                                    </p:anim>
                                    <p:animEffect transition="in" filter="fade">
                                      <p:cBhvr>
                                        <p:cTn id="188" dur="500"/>
                                        <p:tgtEl>
                                          <p:spTgt spid="15"/>
                                        </p:tgtEl>
                                      </p:cBhvr>
                                    </p:animEffect>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nodeType="clickEffect">
                                  <p:stCondLst>
                                    <p:cond delay="0"/>
                                  </p:stCondLst>
                                  <p:childTnLst>
                                    <p:set>
                                      <p:cBhvr>
                                        <p:cTn id="192" dur="1" fill="hold">
                                          <p:stCondLst>
                                            <p:cond delay="0"/>
                                          </p:stCondLst>
                                        </p:cTn>
                                        <p:tgtEl>
                                          <p:spTgt spid="35"/>
                                        </p:tgtEl>
                                        <p:attrNameLst>
                                          <p:attrName>style.visibility</p:attrName>
                                        </p:attrNameLst>
                                      </p:cBhvr>
                                      <p:to>
                                        <p:strVal val="visible"/>
                                      </p:to>
                                    </p:set>
                                    <p:anim calcmode="lin" valueType="num">
                                      <p:cBhvr>
                                        <p:cTn id="193" dur="500" fill="hold"/>
                                        <p:tgtEl>
                                          <p:spTgt spid="35"/>
                                        </p:tgtEl>
                                        <p:attrNameLst>
                                          <p:attrName>ppt_w</p:attrName>
                                        </p:attrNameLst>
                                      </p:cBhvr>
                                      <p:tavLst>
                                        <p:tav tm="0">
                                          <p:val>
                                            <p:fltVal val="0"/>
                                          </p:val>
                                        </p:tav>
                                        <p:tav tm="100000">
                                          <p:val>
                                            <p:strVal val="#ppt_w"/>
                                          </p:val>
                                        </p:tav>
                                      </p:tavLst>
                                    </p:anim>
                                    <p:anim calcmode="lin" valueType="num">
                                      <p:cBhvr>
                                        <p:cTn id="194" dur="500" fill="hold"/>
                                        <p:tgtEl>
                                          <p:spTgt spid="35"/>
                                        </p:tgtEl>
                                        <p:attrNameLst>
                                          <p:attrName>ppt_h</p:attrName>
                                        </p:attrNameLst>
                                      </p:cBhvr>
                                      <p:tavLst>
                                        <p:tav tm="0">
                                          <p:val>
                                            <p:fltVal val="0"/>
                                          </p:val>
                                        </p:tav>
                                        <p:tav tm="100000">
                                          <p:val>
                                            <p:strVal val="#ppt_h"/>
                                          </p:val>
                                        </p:tav>
                                      </p:tavLst>
                                    </p:anim>
                                    <p:animEffect transition="in" filter="fade">
                                      <p:cBhvr>
                                        <p:cTn id="195" dur="500"/>
                                        <p:tgtEl>
                                          <p:spTgt spid="35"/>
                                        </p:tgtEl>
                                      </p:cBhvr>
                                    </p:animEffect>
                                  </p:childTnLst>
                                </p:cTn>
                              </p:par>
                              <p:par>
                                <p:cTn id="196" presetID="53" presetClass="entr" presetSubtype="16" fill="hold" grpId="0" nodeType="withEffect">
                                  <p:stCondLst>
                                    <p:cond delay="0"/>
                                  </p:stCondLst>
                                  <p:childTnLst>
                                    <p:set>
                                      <p:cBhvr>
                                        <p:cTn id="197" dur="1" fill="hold">
                                          <p:stCondLst>
                                            <p:cond delay="0"/>
                                          </p:stCondLst>
                                        </p:cTn>
                                        <p:tgtEl>
                                          <p:spTgt spid="44"/>
                                        </p:tgtEl>
                                        <p:attrNameLst>
                                          <p:attrName>style.visibility</p:attrName>
                                        </p:attrNameLst>
                                      </p:cBhvr>
                                      <p:to>
                                        <p:strVal val="visible"/>
                                      </p:to>
                                    </p:set>
                                    <p:anim calcmode="lin" valueType="num">
                                      <p:cBhvr>
                                        <p:cTn id="198" dur="500" fill="hold"/>
                                        <p:tgtEl>
                                          <p:spTgt spid="44"/>
                                        </p:tgtEl>
                                        <p:attrNameLst>
                                          <p:attrName>ppt_w</p:attrName>
                                        </p:attrNameLst>
                                      </p:cBhvr>
                                      <p:tavLst>
                                        <p:tav tm="0">
                                          <p:val>
                                            <p:fltVal val="0"/>
                                          </p:val>
                                        </p:tav>
                                        <p:tav tm="100000">
                                          <p:val>
                                            <p:strVal val="#ppt_w"/>
                                          </p:val>
                                        </p:tav>
                                      </p:tavLst>
                                    </p:anim>
                                    <p:anim calcmode="lin" valueType="num">
                                      <p:cBhvr>
                                        <p:cTn id="199" dur="500" fill="hold"/>
                                        <p:tgtEl>
                                          <p:spTgt spid="44"/>
                                        </p:tgtEl>
                                        <p:attrNameLst>
                                          <p:attrName>ppt_h</p:attrName>
                                        </p:attrNameLst>
                                      </p:cBhvr>
                                      <p:tavLst>
                                        <p:tav tm="0">
                                          <p:val>
                                            <p:fltVal val="0"/>
                                          </p:val>
                                        </p:tav>
                                        <p:tav tm="100000">
                                          <p:val>
                                            <p:strVal val="#ppt_h"/>
                                          </p:val>
                                        </p:tav>
                                      </p:tavLst>
                                    </p:anim>
                                    <p:animEffect transition="in" filter="fade">
                                      <p:cBhvr>
                                        <p:cTn id="20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2"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38" grpId="0"/>
      <p:bldP spid="38" grpId="1"/>
      <p:bldP spid="39" grpId="0"/>
      <p:bldP spid="39" grpId="1"/>
      <p:bldP spid="40" grpId="0"/>
      <p:bldP spid="40" grpId="1"/>
      <p:bldP spid="41" grpId="0"/>
      <p:bldP spid="41" grpId="1"/>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9" name="Picture 8">
            <a:extLst>
              <a:ext uri="{FF2B5EF4-FFF2-40B4-BE49-F238E27FC236}">
                <a16:creationId xmlns:a16="http://schemas.microsoft.com/office/drawing/2014/main" id="{60E6FBD8-C169-4A70-A756-68699160D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14" y="-38100"/>
            <a:ext cx="12268200" cy="6858000"/>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76200"/>
            <a:ext cx="12268200" cy="6896099"/>
          </a:xfrm>
          <a:prstGeom prst="rect">
            <a:avLst/>
          </a:prstGeom>
        </p:spPr>
      </p:pic>
      <p:pic>
        <p:nvPicPr>
          <p:cNvPr id="12" name="Picture 3">
            <a:extLst>
              <a:ext uri="{FF2B5EF4-FFF2-40B4-BE49-F238E27FC236}">
                <a16:creationId xmlns:a16="http://schemas.microsoft.com/office/drawing/2014/main" id="{48E35265-A08E-4C8C-BB33-994584BB08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400" y="-133351"/>
            <a:ext cx="12268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eaLnBrk="1" hangingPunct="1">
              <a:spcBef>
                <a:spcPct val="50000"/>
              </a:spcBef>
              <a:buFontTx/>
              <a:buNone/>
            </a:pPr>
            <a:r>
              <a:rPr lang="en-US" altLang="en-US" sz="3200" b="1">
                <a:solidFill>
                  <a:schemeClr val="bg1"/>
                </a:solidFill>
                <a:latin typeface="Times New Roman" panose="02020603050405020304" pitchFamily="18" charset="0"/>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3" presetClass="exit" presetSubtype="10" fill="hold" nodeType="withEffect">
                                  <p:stCondLst>
                                    <p:cond delay="0"/>
                                  </p:stCondLst>
                                  <p:childTnLst>
                                    <p:animEffect transition="out" filter="blinds(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par>
                                <p:cTn id="38" presetID="4" presetClass="exit" presetSubtype="32" fill="hold" nodeType="withEffect">
                                  <p:stCondLst>
                                    <p:cond delay="0"/>
                                  </p:stCondLst>
                                  <p:childTnLst>
                                    <p:animEffect transition="out" filter="box(out)">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algn="ctr" eaLnBrk="1" hangingPunct="1">
              <a:spcBef>
                <a:spcPct val="50000"/>
              </a:spcBef>
              <a:buFontTx/>
              <a:buNone/>
            </a:pPr>
            <a:r>
              <a:rPr lang="en-US" altLang="en-US" sz="2800" b="1">
                <a:solidFill>
                  <a:schemeClr val="bg1"/>
                </a:solidFill>
                <a:latin typeface="Times New Roman" panose="02020603050405020304" pitchFamily="18" charset="0"/>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3" presetClass="exit" presetSubtype="10" fill="hold" nodeType="withEffect">
                                  <p:stCondLst>
                                    <p:cond delay="0"/>
                                  </p:stCondLst>
                                  <p:childTnLst>
                                    <p:animEffect transition="out" filter="blinds(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1500"/>
                            </p:stCondLst>
                            <p:childTnLst>
                              <p:par>
                                <p:cTn id="23" presetID="6" presetClass="emph" presetSubtype="0" fill="hold" nodeType="afterEffect">
                                  <p:stCondLst>
                                    <p:cond delay="0"/>
                                  </p:stCondLst>
                                  <p:childTnLst>
                                    <p:animScale>
                                      <p:cBhvr>
                                        <p:cTn id="24"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ỐNG XANH VÀ TIÊU DÙNG BỀN VỮNG- ĐÂU LÀ BIỆN PHÁP THIẾT THỰC ĐỂ BẢO VỆ MÔI  TRƯỜNG Ở THÀNH THỊ ? - Hành trình bền vững">
            <a:extLst>
              <a:ext uri="{FF2B5EF4-FFF2-40B4-BE49-F238E27FC236}">
                <a16:creationId xmlns:a16="http://schemas.microsoft.com/office/drawing/2014/main" id="{8030903A-E4DC-4DEA-BCE6-EEF93F27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79"/>
            <a:ext cx="12192000" cy="68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59860"/>
      </p:ext>
    </p:extLst>
  </p:cSld>
  <p:clrMapOvr>
    <a:masterClrMapping/>
  </p:clrMapOvr>
  <mc:AlternateContent xmlns:mc="http://schemas.openxmlformats.org/markup-compatibility/2006" xmlns:p14="http://schemas.microsoft.com/office/powerpoint/2010/main">
    <mc:Choice Requires="p14">
      <p:transition spd="slow" p14:dur="1500" advTm="45994">
        <p14:window dir="vert"/>
      </p:transition>
    </mc:Choice>
    <mc:Fallback xmlns="">
      <p:transition spd="slow" advTm="45994">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35170E5-2213-42F7-88F4-9CFF7DB9CA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7624773" y="-2695724"/>
            <a:ext cx="9285989" cy="4112808"/>
          </a:xfrm>
          <a:prstGeom prst="rect">
            <a:avLst/>
          </a:prstGeom>
          <a:effectLst>
            <a:outerShdw blurRad="50800" dist="38100" dir="16200000" rotWithShape="0">
              <a:prstClr val="black">
                <a:alpha val="40000"/>
              </a:prstClr>
            </a:outerShdw>
          </a:effectLst>
        </p:spPr>
      </p:pic>
      <p:pic>
        <p:nvPicPr>
          <p:cNvPr id="25" name="Picture 24">
            <a:extLst>
              <a:ext uri="{FF2B5EF4-FFF2-40B4-BE49-F238E27FC236}">
                <a16:creationId xmlns:a16="http://schemas.microsoft.com/office/drawing/2014/main" id="{BEE46EBA-F45F-4F7E-84B4-63458145E6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440253" y="-2591017"/>
            <a:ext cx="9285989" cy="4112808"/>
          </a:xfrm>
          <a:prstGeom prst="rect">
            <a:avLst/>
          </a:prstGeom>
          <a:effectLst>
            <a:outerShdw blurRad="50800" dist="38100" dir="16200000" rotWithShape="0">
              <a:prstClr val="black">
                <a:alpha val="40000"/>
              </a:prstClr>
            </a:outerShdw>
          </a:effectLst>
        </p:spPr>
      </p:pic>
      <p:pic>
        <p:nvPicPr>
          <p:cNvPr id="19" name="Picture 18">
            <a:extLst>
              <a:ext uri="{FF2B5EF4-FFF2-40B4-BE49-F238E27FC236}">
                <a16:creationId xmlns:a16="http://schemas.microsoft.com/office/drawing/2014/main" id="{6673FA93-C113-4992-A000-9DE6F5ADF8E8}"/>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1526691" y="5219650"/>
            <a:ext cx="1905000" cy="1714251"/>
          </a:xfrm>
          <a:prstGeom prst="rect">
            <a:avLst/>
          </a:prstGeom>
        </p:spPr>
      </p:pic>
      <p:pic>
        <p:nvPicPr>
          <p:cNvPr id="20" name="Picture 19">
            <a:extLst>
              <a:ext uri="{FF2B5EF4-FFF2-40B4-BE49-F238E27FC236}">
                <a16:creationId xmlns:a16="http://schemas.microsoft.com/office/drawing/2014/main" id="{9715EA20-30B7-40A8-AF7D-DEA9F6762346}"/>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3339713" y="5219650"/>
            <a:ext cx="1905000" cy="1714251"/>
          </a:xfrm>
          <a:prstGeom prst="rect">
            <a:avLst/>
          </a:prstGeom>
        </p:spPr>
      </p:pic>
      <p:pic>
        <p:nvPicPr>
          <p:cNvPr id="21" name="Picture 20">
            <a:extLst>
              <a:ext uri="{FF2B5EF4-FFF2-40B4-BE49-F238E27FC236}">
                <a16:creationId xmlns:a16="http://schemas.microsoft.com/office/drawing/2014/main" id="{715FFA97-BAA7-48EA-95E8-D777DCAF77A7}"/>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5152735" y="5219650"/>
            <a:ext cx="1905000" cy="1714251"/>
          </a:xfrm>
          <a:prstGeom prst="rect">
            <a:avLst/>
          </a:prstGeom>
        </p:spPr>
      </p:pic>
      <p:pic>
        <p:nvPicPr>
          <p:cNvPr id="22" name="Picture 21">
            <a:extLst>
              <a:ext uri="{FF2B5EF4-FFF2-40B4-BE49-F238E27FC236}">
                <a16:creationId xmlns:a16="http://schemas.microsoft.com/office/drawing/2014/main" id="{B1ABAFF1-E65F-4388-8768-57BD9E82081A}"/>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6965757" y="5219650"/>
            <a:ext cx="1905000" cy="1714251"/>
          </a:xfrm>
          <a:prstGeom prst="rect">
            <a:avLst/>
          </a:prstGeom>
        </p:spPr>
      </p:pic>
      <p:pic>
        <p:nvPicPr>
          <p:cNvPr id="23" name="Picture 22">
            <a:extLst>
              <a:ext uri="{FF2B5EF4-FFF2-40B4-BE49-F238E27FC236}">
                <a16:creationId xmlns:a16="http://schemas.microsoft.com/office/drawing/2014/main" id="{5B090204-FF56-4398-80D2-689DF0F747CD}"/>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8778779" y="5219650"/>
            <a:ext cx="1905000" cy="1714251"/>
          </a:xfrm>
          <a:prstGeom prst="rect">
            <a:avLst/>
          </a:prstGeom>
        </p:spPr>
      </p:pic>
      <p:pic>
        <p:nvPicPr>
          <p:cNvPr id="3" name="Graphic 2">
            <a:extLst>
              <a:ext uri="{FF2B5EF4-FFF2-40B4-BE49-F238E27FC236}">
                <a16:creationId xmlns:a16="http://schemas.microsoft.com/office/drawing/2014/main" id="{16FEA549-208A-4D2B-A99C-E2752BB3A04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238501" y="263519"/>
            <a:ext cx="5714999" cy="1565281"/>
          </a:xfrm>
          <a:prstGeom prst="rect">
            <a:avLst/>
          </a:prstGeom>
        </p:spPr>
      </p:pic>
      <p:sp>
        <p:nvSpPr>
          <p:cNvPr id="35" name="TextBox 34">
            <a:extLst>
              <a:ext uri="{FF2B5EF4-FFF2-40B4-BE49-F238E27FC236}">
                <a16:creationId xmlns:a16="http://schemas.microsoft.com/office/drawing/2014/main" id="{29786C2A-CB7A-44D3-B8FE-8388BAB6895D}"/>
              </a:ext>
            </a:extLst>
          </p:cNvPr>
          <p:cNvSpPr txBox="1"/>
          <p:nvPr/>
        </p:nvSpPr>
        <p:spPr>
          <a:xfrm>
            <a:off x="4796076" y="1117733"/>
            <a:ext cx="278130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NỘI DUNG</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129D920-507E-4E92-ACC1-4E0C03D13CAE}"/>
                  </a:ext>
                </a:extLst>
              </p:cNvPr>
              <p:cNvSpPr txBox="1"/>
              <p:nvPr/>
            </p:nvSpPr>
            <p:spPr>
              <a:xfrm>
                <a:off x="1066800" y="1942801"/>
                <a:ext cx="9905999" cy="3349507"/>
              </a:xfrm>
              <a:prstGeom prst="rect">
                <a:avLst/>
              </a:prstGeom>
              <a:noFill/>
            </p:spPr>
            <p:txBody>
              <a:bodyPr wrap="square">
                <a:spAutoFit/>
              </a:bodyPr>
              <a:lstStyle/>
              <a:p>
                <a:pPr algn="just"/>
                <a:r>
                  <a:rPr lang="en-US" sz="3600" b="1">
                    <a:solidFill>
                      <a:schemeClr val="bg2">
                        <a:lumMod val="25000"/>
                      </a:schemeClr>
                    </a:solidFill>
                    <a:latin typeface="Times New Roman" panose="02020603050405020304" pitchFamily="18" charset="0"/>
                    <a:cs typeface="Times New Roman" panose="02020603050405020304" pitchFamily="18" charset="0"/>
                  </a:rPr>
                  <a:t>Trên phần đất liền cảu nước ta, </a:t>
                </a:r>
                <a14:m>
                  <m:oMath xmlns:m="http://schemas.openxmlformats.org/officeDocument/2006/math">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𝟑</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600" b="1">
                        <a:solidFill>
                          <a:schemeClr val="bg2">
                            <a:lumMod val="25000"/>
                          </a:schemeClr>
                        </a:solidFill>
                        <a:latin typeface="Cambria Math" panose="02040503050406030204" pitchFamily="18" charset="0"/>
                        <a:cs typeface="Times New Roman" panose="02020603050405020304" pitchFamily="18" charset="0"/>
                      </a:rPr>
                      <m:t> </m:t>
                    </m:r>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𝟏</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đồng bằng. Nước ta có nhiều loại khoáng sản như than ở Quảng Ninh, a-pa-tít ở Lào Cai, sắt ở Hà Tĩnh, bô-xít ở Tây Nguyên, dầu mỏ và khí tự nhiên ở Biển Đông.</a:t>
                </a:r>
              </a:p>
            </p:txBody>
          </p:sp>
        </mc:Choice>
        <mc:Fallback xmlns="">
          <p:sp>
            <p:nvSpPr>
              <p:cNvPr id="26" name="TextBox 25">
                <a:extLst>
                  <a:ext uri="{FF2B5EF4-FFF2-40B4-BE49-F238E27FC236}">
                    <a16:creationId xmlns:a16="http://schemas.microsoft.com/office/drawing/2014/main" id="{5129D920-507E-4E92-ACC1-4E0C03D13CAE}"/>
                  </a:ext>
                </a:extLst>
              </p:cNvPr>
              <p:cNvSpPr txBox="1">
                <a:spLocks noRot="1" noChangeAspect="1" noMove="1" noResize="1" noEditPoints="1" noAdjustHandles="1" noChangeArrowheads="1" noChangeShapeType="1" noTextEdit="1"/>
              </p:cNvSpPr>
              <p:nvPr/>
            </p:nvSpPr>
            <p:spPr>
              <a:xfrm>
                <a:off x="1066800" y="1942801"/>
                <a:ext cx="9905999" cy="3349507"/>
              </a:xfrm>
              <a:prstGeom prst="rect">
                <a:avLst/>
              </a:prstGeom>
              <a:blipFill>
                <a:blip r:embed="rId7"/>
                <a:stretch>
                  <a:fillRect l="-1846" r="-1846" b="-6011"/>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36F2270B-0113-417C-911C-98076F97073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30" name="Picture 29">
            <a:extLst>
              <a:ext uri="{FF2B5EF4-FFF2-40B4-BE49-F238E27FC236}">
                <a16:creationId xmlns:a16="http://schemas.microsoft.com/office/drawing/2014/main" id="{0E82714E-BE3C-47EF-8173-ECB986D6E5B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8579" y="-534613"/>
            <a:ext cx="3556000" cy="3556000"/>
          </a:xfrm>
          <a:prstGeom prst="rect">
            <a:avLst/>
          </a:prstGeom>
        </p:spPr>
      </p:pic>
      <p:sp>
        <p:nvSpPr>
          <p:cNvPr id="27" name="Cloud 26">
            <a:extLst>
              <a:ext uri="{FF2B5EF4-FFF2-40B4-BE49-F238E27FC236}">
                <a16:creationId xmlns:a16="http://schemas.microsoft.com/office/drawing/2014/main" id="{25CDA448-99D4-4828-97F3-B0343295B03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80A81EF0-1AB0-4460-9048-D4539AB91489}"/>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A916C89-BDC1-44EC-9A5B-B00B0AEAE7E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30000" y="5471655"/>
            <a:ext cx="853057" cy="1323708"/>
          </a:xfrm>
          <a:prstGeom prst="rect">
            <a:avLst/>
          </a:prstGeom>
        </p:spPr>
      </p:pic>
      <p:pic>
        <p:nvPicPr>
          <p:cNvPr id="34" name="Picture 33">
            <a:extLst>
              <a:ext uri="{FF2B5EF4-FFF2-40B4-BE49-F238E27FC236}">
                <a16:creationId xmlns:a16="http://schemas.microsoft.com/office/drawing/2014/main" id="{8281440D-B3D3-4EB1-A113-5DF9B5AA17AC}"/>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2282446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2BAD74-70C2-486F-8342-BA03BD3554B1}"/>
              </a:ext>
            </a:extLst>
          </p:cNvPr>
          <p:cNvSpPr>
            <a:spLocks noChangeAspect="1"/>
          </p:cNvSpPr>
          <p:nvPr>
            <p:custDataLst>
              <p:tags r:id="rId1"/>
            </p:custDataLst>
          </p:nvPr>
        </p:nvSpPr>
        <p:spPr>
          <a:xfrm>
            <a:off x="0" y="0"/>
            <a:ext cx="121793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ownload Cartoon Wood Transprent Png Free - Gambar Kartun Papan Kayu ,  Transparent Cartoon, Free Cliparts &amp;amp; Silhouettes - NetClipart">
            <a:extLst>
              <a:ext uri="{FF2B5EF4-FFF2-40B4-BE49-F238E27FC236}">
                <a16:creationId xmlns:a16="http://schemas.microsoft.com/office/drawing/2014/main" id="{CE6E700E-CA7E-484E-A053-8FC974CE34E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1"/>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66150795-EEBE-4C10-991B-BA907ECBA790}"/>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347627" y="1225110"/>
            <a:ext cx="5101076" cy="1015663"/>
          </a:xfrm>
          <a:prstGeom prst="rect">
            <a:avLst/>
          </a:prstGeom>
          <a:noFill/>
        </p:spPr>
        <p:txBody>
          <a:bodyPr wrap="none" lIns="91440" tIns="45720" rIns="91440" bIns="45720">
            <a:spAutoFit/>
          </a:bodyPr>
          <a:lstStyle/>
          <a:p>
            <a:pPr algn="ctr"/>
            <a:r>
              <a:rPr lang="en-US" sz="6000" b="1">
                <a:ln w="10160">
                  <a:solidFill>
                    <a:schemeClr val="accent5"/>
                  </a:solidFill>
                  <a:prstDash val="solid"/>
                </a:ln>
                <a:solidFill>
                  <a:schemeClr val="accent5">
                    <a:lumMod val="75000"/>
                  </a:scheme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NHỔ CÀ RỐT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0" name="nhacn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60666" y="2537037"/>
            <a:ext cx="609600" cy="609600"/>
          </a:xfrm>
          <a:prstGeom prst="rect">
            <a:avLst/>
          </a:prstGeom>
        </p:spPr>
      </p:pic>
      <p:sp>
        <p:nvSpPr>
          <p:cNvPr id="21" name="Freeform: Shape 20">
            <a:extLst>
              <a:ext uri="{FF2B5EF4-FFF2-40B4-BE49-F238E27FC236}">
                <a16:creationId xmlns:a16="http://schemas.microsoft.com/office/drawing/2014/main" id="{7989C5D8-3D0C-43EC-8A03-7D9214A3A74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F214301D-1172-49D7-B11F-7CDDD9A007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8" r="17778"/>
          <a:stretch/>
        </p:blipFill>
        <p:spPr>
          <a:xfrm>
            <a:off x="3124200" y="2676905"/>
            <a:ext cx="2074292" cy="3218729"/>
          </a:xfrm>
          <a:prstGeom prst="rect">
            <a:avLst/>
          </a:prstGeom>
        </p:spPr>
      </p:pic>
      <p:pic>
        <p:nvPicPr>
          <p:cNvPr id="13" name="Picture 12">
            <a:hlinkClick r:id="rId6" action="ppaction://hlinksldjump"/>
            <a:extLst>
              <a:ext uri="{FF2B5EF4-FFF2-40B4-BE49-F238E27FC236}">
                <a16:creationId xmlns:a16="http://schemas.microsoft.com/office/drawing/2014/main" id="{DBA56A19-B6F3-4DAD-8B33-8F7FE78C2A1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6400800" y="3132596"/>
            <a:ext cx="1780625" cy="2763038"/>
          </a:xfrm>
          <a:prstGeom prst="rect">
            <a:avLst/>
          </a:prstGeom>
        </p:spPr>
      </p:pic>
      <p:grpSp>
        <p:nvGrpSpPr>
          <p:cNvPr id="5" name="Group 4"/>
          <p:cNvGrpSpPr/>
          <p:nvPr/>
        </p:nvGrpSpPr>
        <p:grpSpPr>
          <a:xfrm>
            <a:off x="2278098" y="148293"/>
            <a:ext cx="7287714" cy="1947105"/>
            <a:chOff x="2422477" y="30848"/>
            <a:chExt cx="7287714" cy="1947105"/>
          </a:xfrm>
        </p:grpSpPr>
        <p:sp>
          <p:nvSpPr>
            <p:cNvPr id="8" name="矩形 7">
              <a:extLst>
                <a:ext uri="{FF2B5EF4-FFF2-40B4-BE49-F238E27FC236}">
                  <a16:creationId xmlns:a16="http://schemas.microsoft.com/office/drawing/2014/main" id="{CA7BD72C-054E-465C-9978-36A6788BDFDD}"/>
                </a:ext>
              </a:extLst>
            </p:cNvPr>
            <p:cNvSpPr/>
            <p:nvPr/>
          </p:nvSpPr>
          <p:spPr>
            <a:xfrm>
              <a:off x="2966037" y="1054623"/>
              <a:ext cx="6744154" cy="92333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CN" sz="54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KHÁM PHÁ BÍ MẬT</a:t>
              </a:r>
              <a:endParaRPr lang="zh-CN" altLang="en-US" sz="54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6"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a:off x="2422477" y="233848"/>
              <a:ext cx="1087120" cy="865505"/>
            </a:xfrm>
            <a:prstGeom prst="rect">
              <a:avLst/>
            </a:prstGeom>
            <a:noFill/>
          </p:spPr>
        </p:pic>
        <p:pic>
          <p:nvPicPr>
            <p:cNvPr id="39"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flipH="1">
              <a:off x="7934049" y="30848"/>
              <a:ext cx="1087120" cy="865505"/>
            </a:xfrm>
            <a:prstGeom prst="rect">
              <a:avLst/>
            </a:prstGeom>
            <a:noFill/>
          </p:spPr>
        </p:pic>
      </p:grpSp>
      <p:sp>
        <p:nvSpPr>
          <p:cNvPr id="7" name="Rounded Rectangle 6">
            <a:hlinkClick r:id="rId10" action="ppaction://hlinksldjump"/>
          </p:cNvPr>
          <p:cNvSpPr/>
          <p:nvPr/>
        </p:nvSpPr>
        <p:spPr>
          <a:xfrm>
            <a:off x="320842" y="5951621"/>
            <a:ext cx="1155032" cy="78606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Next</a:t>
            </a:r>
          </a:p>
        </p:txBody>
      </p:sp>
      <p:sp>
        <p:nvSpPr>
          <p:cNvPr id="11" name="Oval 10">
            <a:extLst>
              <a:ext uri="{FF2B5EF4-FFF2-40B4-BE49-F238E27FC236}">
                <a16:creationId xmlns:a16="http://schemas.microsoft.com/office/drawing/2014/main" id="{BCE1D82D-EC61-48A4-BB12-E2F385316918}"/>
              </a:ext>
            </a:extLst>
          </p:cNvPr>
          <p:cNvSpPr>
            <a:spLocks noChangeAspect="1"/>
          </p:cNvSpPr>
          <p:nvPr>
            <p:custDataLst>
              <p:tags r:id="rId1"/>
            </p:custDataLst>
          </p:nvPr>
        </p:nvSpPr>
        <p:spPr>
          <a:xfrm>
            <a:off x="11664099" y="0"/>
            <a:ext cx="527901" cy="527901"/>
          </a:xfrm>
          <a:prstGeom prst="ellipse">
            <a:avLst/>
          </a:prstGeom>
          <a:blipFill dpi="0" rotWithShape="0">
            <a:blip r:embed="rId11"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62730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CED236D-1747-4596-9545-087F1A582333}"/>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27D88774-AC1C-4253-BB0C-E1744D41DEA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0170" y="-228600"/>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E1F83E76-894F-4E5B-B61A-17F7CAEA42BF}"/>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279719"/>
            <a:ext cx="850901" cy="1273201"/>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279719"/>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279719"/>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279719"/>
            <a:ext cx="850901" cy="1273201"/>
          </a:xfrm>
          <a:prstGeom prst="rect">
            <a:avLst/>
          </a:prstGeom>
        </p:spPr>
      </p:pic>
      <p:sp>
        <p:nvSpPr>
          <p:cNvPr id="45" name="Rounded Rectangular Callout 44"/>
          <p:cNvSpPr/>
          <p:nvPr/>
        </p:nvSpPr>
        <p:spPr>
          <a:xfrm>
            <a:off x="4289208" y="26863"/>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Vùng đồi núi nước ta chiếm khoảng mấy phần diện tích đất liền?</a:t>
            </a:r>
            <a:endParaRPr lang="en-US" sz="3200"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0201CEDE-AB78-43D7-B441-A3E8F5E645EC}"/>
              </a:ext>
            </a:extLst>
          </p:cNvPr>
          <p:cNvSpPr/>
          <p:nvPr/>
        </p:nvSpPr>
        <p:spPr>
          <a:xfrm>
            <a:off x="990600" y="6117805"/>
            <a:ext cx="11188700" cy="740195"/>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1694533"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A : 1/4</a:t>
            </a:r>
          </a:p>
        </p:txBody>
      </p:sp>
      <p:sp>
        <p:nvSpPr>
          <p:cNvPr id="31" name="Rectangle 30"/>
          <p:cNvSpPr/>
          <p:nvPr/>
        </p:nvSpPr>
        <p:spPr>
          <a:xfrm>
            <a:off x="5477467" y="1905641"/>
            <a:ext cx="1694533"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B : 2/4</a:t>
            </a:r>
          </a:p>
        </p:txBody>
      </p:sp>
      <p:sp>
        <p:nvSpPr>
          <p:cNvPr id="32" name="Rectangle 31"/>
          <p:cNvSpPr/>
          <p:nvPr/>
        </p:nvSpPr>
        <p:spPr>
          <a:xfrm>
            <a:off x="7881518" y="1411497"/>
            <a:ext cx="2052850"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C : 3/4</a:t>
            </a:r>
          </a:p>
        </p:txBody>
      </p:sp>
      <p:sp>
        <p:nvSpPr>
          <p:cNvPr id="34" name="Rectangle 33"/>
          <p:cNvSpPr/>
          <p:nvPr/>
        </p:nvSpPr>
        <p:spPr>
          <a:xfrm>
            <a:off x="7881518" y="1905642"/>
            <a:ext cx="2052850"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D : 4/4</a:t>
            </a:r>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60521 0.3713 " pathEditMode="relative" rAng="0" ptsTypes="AA">
                                      <p:cBhvr>
                                        <p:cTn id="46" dur="3000" fill="hold"/>
                                        <p:tgtEl>
                                          <p:spTgt spid="5"/>
                                        </p:tgtEl>
                                        <p:attrNameLst>
                                          <p:attrName>ppt_x</p:attrName>
                                          <p:attrName>ppt_y</p:attrName>
                                        </p:attrNameLst>
                                      </p:cBhvr>
                                      <p:rCtr x="30260" y="18565"/>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2201 0.32801 " pathEditMode="relative" rAng="0" ptsTypes="AA">
                                      <p:cBhvr>
                                        <p:cTn id="98" dur="2000" fill="hold"/>
                                        <p:tgtEl>
                                          <p:spTgt spid="5"/>
                                        </p:tgtEl>
                                        <p:attrNameLst>
                                          <p:attrName>ppt_x</p:attrName>
                                          <p:attrName>ppt_y</p:attrName>
                                        </p:attrNameLst>
                                      </p:cBhvr>
                                      <p:rCtr x="21094" y="1638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4"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3.125E-6 -4.81481E-6 L 0.24675 0.30209 " pathEditMode="relative" rAng="0" ptsTypes="AA">
                                      <p:cBhvr>
                                        <p:cTn id="152" dur="2000" fill="hold"/>
                                        <p:tgtEl>
                                          <p:spTgt spid="5"/>
                                        </p:tgtEl>
                                        <p:attrNameLst>
                                          <p:attrName>ppt_x</p:attrName>
                                          <p:attrName>ppt_y</p:attrName>
                                        </p:attrNameLst>
                                      </p:cBhvr>
                                      <p:rCtr x="12331" y="15093"/>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Dầu mỏ thường tập trung đông ở khu vực nào?</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A : Duyên hải miền Trung</a:t>
            </a:r>
          </a:p>
        </p:txBody>
      </p:sp>
      <p:sp>
        <p:nvSpPr>
          <p:cNvPr id="31" name="Rectangle 30"/>
          <p:cNvSpPr/>
          <p:nvPr/>
        </p:nvSpPr>
        <p:spPr>
          <a:xfrm>
            <a:off x="5477467" y="1460291"/>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B : Vùng biển phía Nam</a:t>
            </a:r>
          </a:p>
        </p:txBody>
      </p:sp>
      <p:sp>
        <p:nvSpPr>
          <p:cNvPr id="32" name="Rectangle 31"/>
          <p:cNvSpPr/>
          <p:nvPr/>
        </p:nvSpPr>
        <p:spPr>
          <a:xfrm>
            <a:off x="5477467" y="1954435"/>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C : Vịnh Bắc Bộ</a:t>
            </a:r>
          </a:p>
        </p:txBody>
      </p:sp>
      <p:sp>
        <p:nvSpPr>
          <p:cNvPr id="34" name="Rectangle 33"/>
          <p:cNvSpPr/>
          <p:nvPr/>
        </p:nvSpPr>
        <p:spPr>
          <a:xfrm>
            <a:off x="5477467" y="2448580"/>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D : Tỉnh Kiên Giang</a:t>
            </a:r>
          </a:p>
        </p:txBody>
      </p:sp>
      <p:sp>
        <p:nvSpPr>
          <p:cNvPr id="38" name="Freeform: Shape 37">
            <a:extLst>
              <a:ext uri="{FF2B5EF4-FFF2-40B4-BE49-F238E27FC236}">
                <a16:creationId xmlns:a16="http://schemas.microsoft.com/office/drawing/2014/main"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57839 0.33056 " pathEditMode="relative" rAng="0" ptsTypes="AA">
                                      <p:cBhvr>
                                        <p:cTn id="46" dur="3000" fill="hold"/>
                                        <p:tgtEl>
                                          <p:spTgt spid="5"/>
                                        </p:tgtEl>
                                        <p:attrNameLst>
                                          <p:attrName>ppt_x</p:attrName>
                                          <p:attrName>ppt_y</p:attrName>
                                        </p:attrNameLst>
                                      </p:cBhvr>
                                      <p:rCtr x="28919" y="16528"/>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1968 " pathEditMode="relative" rAng="0" ptsTypes="AA">
                                      <p:cBhvr>
                                        <p:cTn id="98" dur="2000" fill="hold"/>
                                        <p:tgtEl>
                                          <p:spTgt spid="5"/>
                                        </p:tgtEl>
                                        <p:attrNameLst>
                                          <p:attrName>ppt_x</p:attrName>
                                          <p:attrName>ppt_y</p:attrName>
                                        </p:attrNameLst>
                                      </p:cBhvr>
                                      <p:rCtr x="20039" y="15972"/>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3711 0.32362 " pathEditMode="relative" rAng="0" ptsTypes="AA">
                                      <p:cBhvr>
                                        <p:cTn id="150" dur="2000" fill="hold"/>
                                        <p:tgtEl>
                                          <p:spTgt spid="5"/>
                                        </p:tgtEl>
                                        <p:attrNameLst>
                                          <p:attrName>ppt_x</p:attrName>
                                          <p:attrName>ppt_y</p:attrName>
                                        </p:attrNameLst>
                                      </p:cBhvr>
                                      <p:rCtr x="11849" y="16181"/>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5065 0.34306 " pathEditMode="relative" rAng="0" ptsTypes="AA">
                                      <p:cBhvr>
                                        <p:cTn id="204" dur="2000" fill="hold"/>
                                        <p:tgtEl>
                                          <p:spTgt spid="5"/>
                                        </p:tgtEl>
                                        <p:attrNameLst>
                                          <p:attrName>ppt_x</p:attrName>
                                          <p:attrName>ppt_y</p:attrName>
                                        </p:attrNameLst>
                                      </p:cBhvr>
                                      <p:rCtr x="2812" y="15694"/>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2755ED-B7BD-40CF-A5A8-DF0717267700}"/>
              </a:ext>
            </a:extLst>
          </p:cNvPr>
          <p:cNvSpPr>
            <a:spLocks noChangeAspect="1"/>
          </p:cNvSpPr>
          <p:nvPr>
            <p:custDataLst>
              <p:tags r:id="rId1"/>
            </p:custDataLst>
          </p:nvPr>
        </p:nvSpPr>
        <p:spPr>
          <a:xfrm>
            <a:off x="0" y="0"/>
            <a:ext cx="12179300" cy="6858000"/>
          </a:xfrm>
          <a:prstGeom prst="rect">
            <a:avLst/>
          </a:prstGeom>
          <a:blipFill dpi="0" rotWithShape="0">
            <a:blip r:embed="rId7">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Download Cartoon Wood Transprent Png Free - Gambar Kartun Papan Kayu ,  Transparent Cartoon, Free Cliparts &amp;amp; Silhouettes - NetClipart">
            <a:extLst>
              <a:ext uri="{FF2B5EF4-FFF2-40B4-BE49-F238E27FC236}">
                <a16:creationId xmlns:a16="http://schemas.microsoft.com/office/drawing/2014/main" id="{3BB14F24-FD90-4F8C-8369-5E4CDEF25BC7}"/>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577666" y="-228600"/>
            <a:ext cx="7770813" cy="4646816"/>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id="{99611FDF-0A2C-4F3E-8A64-6A4B683BF30C}"/>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28157" y="1310949"/>
            <a:ext cx="3172843"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A : Quảng Ninh</a:t>
            </a:r>
            <a:endParaRPr lang="en-US" altLang="en-US" sz="3200" b="1">
              <a:solidFill>
                <a:srgbClr val="FF3300"/>
              </a:solidFill>
              <a:latin typeface="Times New Roman" panose="02020603050405020304" pitchFamily="18"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26311" y="-20321"/>
            <a:ext cx="8362674"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Tỉnh nào của nước ta có nhiều mỏ than nhất?</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CAFFAEC-069B-4BB3-8FFD-D554C4379847}"/>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84453"/>
            <a:ext cx="7678834" cy="589588"/>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4828158" y="1928698"/>
            <a:ext cx="3172842"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B : Thái Nguyên</a:t>
            </a:r>
          </a:p>
        </p:txBody>
      </p:sp>
      <p:sp>
        <p:nvSpPr>
          <p:cNvPr id="82" name="Rectangle 81"/>
          <p:cNvSpPr/>
          <p:nvPr/>
        </p:nvSpPr>
        <p:spPr>
          <a:xfrm>
            <a:off x="7924800" y="1310949"/>
            <a:ext cx="3172844"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C : </a:t>
            </a:r>
            <a:r>
              <a:rPr lang="en-US" altLang="en-US" sz="3200" b="1">
                <a:solidFill>
                  <a:srgbClr val="A76E0B"/>
                </a:solidFill>
                <a:latin typeface="Times New Roman" panose="02020603050405020304" pitchFamily="18" charset="0"/>
              </a:rPr>
              <a:t>Lào Cai</a:t>
            </a:r>
            <a:endParaRPr lang="en-US" sz="3200" b="1">
              <a:solidFill>
                <a:srgbClr val="A76E0B"/>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24800" y="1991380"/>
            <a:ext cx="3172844"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D : Hà Tĩnh</a:t>
            </a:r>
          </a:p>
        </p:txBody>
      </p:sp>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3.125E-6 -4.81481E-6 L 0.58555 0.3051 " pathEditMode="relative" rAng="0" ptsTypes="AA">
                                      <p:cBhvr>
                                        <p:cTn id="46" dur="3000" fill="hold"/>
                                        <p:tgtEl>
                                          <p:spTgt spid="5"/>
                                        </p:tgtEl>
                                        <p:attrNameLst>
                                          <p:attrName>ppt_x</p:attrName>
                                          <p:attrName>ppt_y</p:attrName>
                                        </p:attrNameLst>
                                      </p:cBhvr>
                                      <p:rCtr x="29271" y="15255"/>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0278 " pathEditMode="relative" rAng="0" ptsTypes="AA">
                                      <p:cBhvr>
                                        <p:cTn id="98" dur="2000" fill="hold"/>
                                        <p:tgtEl>
                                          <p:spTgt spid="5"/>
                                        </p:tgtEl>
                                        <p:attrNameLst>
                                          <p:attrName>ppt_x</p:attrName>
                                          <p:attrName>ppt_y</p:attrName>
                                        </p:attrNameLst>
                                      </p:cBhvr>
                                      <p:rCtr x="20039" y="1513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2409 0.30371 " pathEditMode="relative" rAng="0" ptsTypes="AA">
                                      <p:cBhvr>
                                        <p:cTn id="150" dur="2000" fill="hold"/>
                                        <p:tgtEl>
                                          <p:spTgt spid="5"/>
                                        </p:tgtEl>
                                        <p:attrNameLst>
                                          <p:attrName>ppt_x</p:attrName>
                                          <p:attrName>ppt_y</p:attrName>
                                        </p:attrNameLst>
                                      </p:cBhvr>
                                      <p:rCtr x="11198" y="15185"/>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4466 0.32061 " pathEditMode="relative" rAng="0" ptsTypes="AA">
                                      <p:cBhvr>
                                        <p:cTn id="202" dur="2000" fill="hold"/>
                                        <p:tgtEl>
                                          <p:spTgt spid="5"/>
                                        </p:tgtEl>
                                        <p:attrNameLst>
                                          <p:attrName>ppt_x</p:attrName>
                                          <p:attrName>ppt_y</p:attrName>
                                        </p:attrNameLst>
                                      </p:cBhvr>
                                      <p:rCtr x="2513" y="14583"/>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472D34-6DB3-4EFF-A336-BCFD700E04C1}"/>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B44C0ECF-E7F2-4296-89A8-826F9A15BD59}"/>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10000" y="-192542"/>
            <a:ext cx="8864808" cy="478287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A091717A-3E9B-4293-A96B-D87AD96351DD}"/>
              </a:ext>
            </a:extLst>
          </p:cNvPr>
          <p:cNvSpPr/>
          <p:nvPr/>
        </p:nvSpPr>
        <p:spPr>
          <a:xfrm>
            <a:off x="-12700" y="3896916"/>
            <a:ext cx="12192000" cy="2966226"/>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7874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787400" y="2130569"/>
                </a:lnTo>
                <a:lnTo>
                  <a:pt x="1511300" y="851283"/>
                </a:lnTo>
                <a:lnTo>
                  <a:pt x="3276600" y="300294"/>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7FA1D660-E886-4128-B164-06A442E41A9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6310" y="3241740"/>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485695" y="1248304"/>
            <a:ext cx="1661009" cy="3236104"/>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11576" y="3127264"/>
            <a:ext cx="1958679" cy="1871627"/>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094" y="3323107"/>
            <a:ext cx="1060934" cy="1267227"/>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642212" y="0"/>
            <a:ext cx="8321188" cy="114089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Vì sao phải khai thác khoáng sản hợp lí, sử dụng tiết kiệm?</a:t>
            </a:r>
          </a:p>
        </p:txBody>
      </p:sp>
      <p:sp>
        <p:nvSpPr>
          <p:cNvPr id="55" name="Rectangle: Top Corners Rounded 54"/>
          <p:cNvSpPr/>
          <p:nvPr/>
        </p:nvSpPr>
        <p:spPr>
          <a:xfrm>
            <a:off x="2219145" y="6352374"/>
            <a:ext cx="7678834" cy="505626"/>
          </a:xfrm>
          <a:prstGeom prst="round2SameRect">
            <a:avLst>
              <a:gd name="adj1" fmla="val 16667"/>
              <a:gd name="adj2" fmla="val 29644"/>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242403" y="1066800"/>
            <a:ext cx="5952533"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A. Vì đó là nguồn tài nguyên hữu hạn</a:t>
            </a:r>
          </a:p>
        </p:txBody>
      </p:sp>
      <p:sp>
        <p:nvSpPr>
          <p:cNvPr id="31" name="Rectangle 30"/>
          <p:cNvSpPr/>
          <p:nvPr/>
        </p:nvSpPr>
        <p:spPr>
          <a:xfrm>
            <a:off x="5242403" y="1522799"/>
            <a:ext cx="5617351"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B. Vì đó là nguồn tài nguyên vô tân.</a:t>
            </a:r>
          </a:p>
        </p:txBody>
      </p:sp>
      <p:sp>
        <p:nvSpPr>
          <p:cNvPr id="32" name="Rectangle 31"/>
          <p:cNvSpPr/>
          <p:nvPr/>
        </p:nvSpPr>
        <p:spPr>
          <a:xfrm>
            <a:off x="5242403" y="2016943"/>
            <a:ext cx="5910100"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C. Vì các loại khoáng rất hiếm.</a:t>
            </a:r>
          </a:p>
        </p:txBody>
      </p:sp>
      <p:sp>
        <p:nvSpPr>
          <p:cNvPr id="34" name="Rectangle 33"/>
          <p:cNvSpPr/>
          <p:nvPr/>
        </p:nvSpPr>
        <p:spPr>
          <a:xfrm>
            <a:off x="5242403" y="2523579"/>
            <a:ext cx="5463902"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D : A và C đúng</a:t>
            </a:r>
          </a:p>
        </p:txBody>
      </p:sp>
    </p:spTree>
    <p:extLst>
      <p:ext uri="{BB962C8B-B14F-4D97-AF65-F5344CB8AC3E}">
        <p14:creationId xmlns:p14="http://schemas.microsoft.com/office/powerpoint/2010/main" val="2045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1.875E-6 -1.11111E-6 L 0.60742 0.30046 " pathEditMode="relative" rAng="0" ptsTypes="AA">
                                      <p:cBhvr>
                                        <p:cTn id="46" dur="3000" fill="hold"/>
                                        <p:tgtEl>
                                          <p:spTgt spid="5"/>
                                        </p:tgtEl>
                                        <p:attrNameLst>
                                          <p:attrName>ppt_x</p:attrName>
                                          <p:attrName>ppt_y</p:attrName>
                                        </p:attrNameLst>
                                      </p:cBhvr>
                                      <p:rCtr x="30365" y="15023"/>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1.875E-6 -1.11111E-6 L 0.41992 0.29792 " pathEditMode="relative" rAng="0" ptsTypes="AA">
                                      <p:cBhvr>
                                        <p:cTn id="100" dur="2000" fill="hold"/>
                                        <p:tgtEl>
                                          <p:spTgt spid="5"/>
                                        </p:tgtEl>
                                        <p:attrNameLst>
                                          <p:attrName>ppt_x</p:attrName>
                                          <p:attrName>ppt_y</p:attrName>
                                        </p:attrNameLst>
                                      </p:cBhvr>
                                      <p:rCtr x="20990" y="14884"/>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4"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1.875E-6 -1.11111E-6 L 0.24323 0.26875 " pathEditMode="relative" rAng="0" ptsTypes="AA">
                                      <p:cBhvr>
                                        <p:cTn id="152" dur="2000" fill="hold"/>
                                        <p:tgtEl>
                                          <p:spTgt spid="5"/>
                                        </p:tgtEl>
                                        <p:attrNameLst>
                                          <p:attrName>ppt_x</p:attrName>
                                          <p:attrName>ppt_y</p:attrName>
                                        </p:attrNameLst>
                                      </p:cBhvr>
                                      <p:rCtr x="12161" y="13426"/>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4"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6302 0.28264 " pathEditMode="relative" rAng="0" ptsTypes="AA">
                                      <p:cBhvr>
                                        <p:cTn id="204" dur="2000" fill="hold"/>
                                        <p:tgtEl>
                                          <p:spTgt spid="5"/>
                                        </p:tgtEl>
                                        <p:attrNameLst>
                                          <p:attrName>ppt_x</p:attrName>
                                          <p:attrName>ppt_y</p:attrName>
                                        </p:attrNameLst>
                                      </p:cBhvr>
                                      <p:rCtr x="3438" y="12685"/>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4"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itchFamily="18" charset="0"/>
                <a:ea typeface="Arial"/>
                <a:cs typeface="Times New Roman" pitchFamily="18" charset="0"/>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Times New Roman" pitchFamily="18" charset="0"/>
                <a:ea typeface="Arial"/>
                <a:cs typeface="Times New Roman" pitchFamily="18" charset="0"/>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369" y="2104068"/>
            <a:ext cx="12192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Times New Roman" pitchFamily="18" charset="0"/>
                <a:cs typeface="Times New Roman" pitchFamily="18" charset="0"/>
              </a:rPr>
              <a:t>CHÚC CÁC </a:t>
            </a:r>
            <a:r>
              <a:rPr lang="en-US" sz="8000" b="1" kern="10" dirty="0" smtClean="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Times New Roman" pitchFamily="18" charset="0"/>
                <a:cs typeface="Times New Roman" pitchFamily="18" charset="0"/>
              </a:rPr>
              <a:t>CON </a:t>
            </a:r>
            <a:endPar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Times New Roman" pitchFamily="18" charset="0"/>
              <a:cs typeface="Times New Roman" pitchFamily="18" charset="0"/>
            </a:endParaRPr>
          </a:p>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Times New Roman" pitchFamily="18" charset="0"/>
                <a:cs typeface="Times New Roman" pitchFamily="18" charset="0"/>
              </a:rPr>
              <a:t>HỌC TỐT!</a:t>
            </a:r>
            <a:endParaRPr lang="en-US" sz="8000" dirty="0">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8" r="17778"/>
          <a:stretch/>
        </p:blipFill>
        <p:spPr>
          <a:xfrm flipH="1">
            <a:off x="460042" y="-235371"/>
            <a:ext cx="2183160" cy="3387661"/>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Tree>
    <p:extLst>
      <p:ext uri="{BB962C8B-B14F-4D97-AF65-F5344CB8AC3E}">
        <p14:creationId xmlns:p14="http://schemas.microsoft.com/office/powerpoint/2010/main" val="13174543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0" presetClass="path" presetSubtype="0" accel="50000" decel="50000" fill="hold" nodeType="withEffect">
                                  <p:stCondLst>
                                    <p:cond delay="0"/>
                                  </p:stCondLst>
                                  <p:childTnLst>
                                    <p:animMotion origin="layout" path="M -3.54167E-6 -0.00116 L -3.54167E-6 -0.00092 C -0.00781 0.00718 -0.01692 0.01273 -0.02343 0.02384 C -0.0263 0.02824 -0.02552 0.03681 -0.02656 0.04329 C -0.0276 0.04884 -0.02864 0.0544 -0.02968 0.05996 C -0.02708 0.11482 -0.02773 0.17014 -0.02187 0.22431 C -0.02031 0.23935 -0.01354 0.25139 -0.00781 0.26343 C 0.00808 0.29607 0.02058 0.31204 0.04076 0.33287 C 0.05196 0.34468 0.06368 0.35486 0.07526 0.36644 C 0.08477 0.37616 0.0931 0.38982 0.10339 0.39699 C 0.11732 0.40671 0.13256 0.41088 0.14727 0.41644 C 0.18451 0.43056 0.18568 0.42755 0.22396 0.43056 C 0.29558 0.42847 0.36693 0.42963 0.43868 0.42477 C 0.44753 0.42408 0.45625 0.41713 0.46511 0.41366 C 0.475 0.40972 0.48503 0.40648 0.49506 0.40255 C 0.50703 0.39746 0.53217 0.38472 0.54362 0.37755 C 0.56237 0.36528 0.5944 0.3456 0.6125 0.32176 C 0.65951 0.25996 0.66576 0.23982 0.70651 0.16019 C 0.71485 0.14352 0.72422 0.12824 0.73151 0.11019 C 0.74076 0.08681 0.73646 0.09699 0.74414 0.0794 L 0.74414 0.07963 " pathEditMode="relative" rAng="0" ptsTypes="AAAAAAAAAAAAAAAAAAAAA">
                                      <p:cBhvr>
                                        <p:cTn id="36" dur="2000" fill="hold"/>
                                        <p:tgtEl>
                                          <p:spTgt spid="49"/>
                                        </p:tgtEl>
                                        <p:attrNameLst>
                                          <p:attrName>ppt_x</p:attrName>
                                          <p:attrName>ppt_y</p:attrName>
                                        </p:attrNameLst>
                                      </p:cBhvr>
                                      <p:rCtr x="35716" y="21574"/>
                                    </p:animMotion>
                                  </p:childTnLst>
                                </p:cTn>
                              </p:par>
                              <p:par>
                                <p:cTn id="37" presetID="22" presetClass="entr" presetSubtype="8" fill="hold" grpId="0" nodeType="withEffect">
                                  <p:stCondLst>
                                    <p:cond delay="70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1700"/>
                                        <p:tgtEl>
                                          <p:spTgt spid="47"/>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47"/>
                                        </p:tgtEl>
                                      </p:cBhvr>
                                    </p:animEffect>
                                    <p:animScale>
                                      <p:cBhvr>
                                        <p:cTn id="42"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97" t="3009" r="15661"/>
          <a:stretch/>
        </p:blipFill>
        <p:spPr>
          <a:xfrm flipH="1">
            <a:off x="1097170" y="2741196"/>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id="{0961D493-5902-4DCB-98D0-F7D4C4608E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5880" y="2173137"/>
            <a:ext cx="3224579" cy="43929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67309">
            <a:off x="7878830" y="-52619"/>
            <a:ext cx="3929254" cy="277423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2150189" y="-85973"/>
            <a:ext cx="5146776" cy="321468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dirty="0"/>
          </a:p>
        </p:txBody>
      </p:sp>
      <p:sp>
        <p:nvSpPr>
          <p:cNvPr id="29" name="Graphic 19">
            <a:extLst>
              <a:ext uri="{FF2B5EF4-FFF2-40B4-BE49-F238E27FC236}">
                <a16:creationId xmlns:a16="http://schemas.microsoft.com/office/drawing/2014/main" id="{8B69806C-2297-4751-8114-32478CB33DEF}"/>
              </a:ext>
            </a:extLst>
          </p:cNvPr>
          <p:cNvSpPr/>
          <p:nvPr/>
        </p:nvSpPr>
        <p:spPr>
          <a:xfrm rot="18232085">
            <a:off x="4144799" y="27714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dirty="0"/>
          </a:p>
        </p:txBody>
      </p:sp>
      <p:sp>
        <p:nvSpPr>
          <p:cNvPr id="30" name="Graphic 19">
            <a:extLst>
              <a:ext uri="{FF2B5EF4-FFF2-40B4-BE49-F238E27FC236}">
                <a16:creationId xmlns:a16="http://schemas.microsoft.com/office/drawing/2014/main" id="{E36F3521-21BC-4EEE-B356-61E6D30248F8}"/>
              </a:ext>
            </a:extLst>
          </p:cNvPr>
          <p:cNvSpPr/>
          <p:nvPr/>
        </p:nvSpPr>
        <p:spPr>
          <a:xfrm rot="18232085">
            <a:off x="3824691" y="30377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dirty="0"/>
          </a:p>
        </p:txBody>
      </p:sp>
      <p:sp>
        <p:nvSpPr>
          <p:cNvPr id="31" name="TextBox 30">
            <a:extLst>
              <a:ext uri="{FF2B5EF4-FFF2-40B4-BE49-F238E27FC236}">
                <a16:creationId xmlns:a16="http://schemas.microsoft.com/office/drawing/2014/main" id="{1422FC7E-9007-476E-9C1B-E6E6B709A729}"/>
              </a:ext>
            </a:extLst>
          </p:cNvPr>
          <p:cNvSpPr txBox="1"/>
          <p:nvPr/>
        </p:nvSpPr>
        <p:spPr>
          <a:xfrm>
            <a:off x="2524123" y="477231"/>
            <a:ext cx="4381229" cy="2554545"/>
          </a:xfrm>
          <a:prstGeom prst="rect">
            <a:avLst/>
          </a:prstGeom>
          <a:noFill/>
        </p:spPr>
        <p:txBody>
          <a:bodyPr wrap="square">
            <a:spAutoFit/>
          </a:bodyPr>
          <a:lstStyle/>
          <a:p>
            <a:pPr algn="ctr"/>
            <a:r>
              <a:rPr lang="en-US" sz="4000" b="1" dirty="0" err="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a:t>
            </a: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tên những nước giáp phần đất liền của nước ta?</a:t>
            </a: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8147033" y="373340"/>
            <a:ext cx="3467102" cy="1938992"/>
          </a:xfrm>
          <a:prstGeom prst="rect">
            <a:avLst/>
          </a:prstGeom>
          <a:noFill/>
        </p:spPr>
        <p:txBody>
          <a:bodyPr wrap="square">
            <a:spAutoFit/>
          </a:bodyPr>
          <a:lstStyle/>
          <a:p>
            <a:pPr algn="ctr" eaLnBrk="1" hangingPunct="1">
              <a:spcBef>
                <a:spcPct val="0"/>
              </a:spcBef>
            </a:pP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Trung Quốc, Lào, </a:t>
            </a:r>
            <a:b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b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Cam-pu-chia.</a:t>
            </a:r>
            <a:endParaRPr lang="en-US" sz="4000" b="1">
              <a:solidFill>
                <a:schemeClr val="tx1">
                  <a:lumMod val="85000"/>
                  <a:lumOff val="15000"/>
                </a:schemeClr>
              </a:solidFill>
            </a:endParaRPr>
          </a:p>
        </p:txBody>
      </p:sp>
      <p:sp>
        <p:nvSpPr>
          <p:cNvPr id="2" name="Action Button: Go Back or Previous 1">
            <a:hlinkClick r:id="rId7" action="ppaction://hlinksldjump" highlightClick="1"/>
            <a:extLst>
              <a:ext uri="{FF2B5EF4-FFF2-40B4-BE49-F238E27FC236}">
                <a16:creationId xmlns:a16="http://schemas.microsoft.com/office/drawing/2014/main" id="{465A56FB-956A-4D9A-B648-33013A24ED1D}"/>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xmlns="" Requires="am3d">
          <p:graphicFrame>
            <p:nvGraphicFramePr>
              <p:cNvPr id="16" name="3D Model 15" descr="The Earth">
                <a:extLst>
                  <a:ext uri="{FF2B5EF4-FFF2-40B4-BE49-F238E27FC236}">
                    <a16:creationId xmlns:a16="http://schemas.microsoft.com/office/drawing/2014/main" id="{62542A17-AEDF-44BB-B506-93917EBD65A2}"/>
                  </a:ext>
                </a:extLst>
              </p:cNvPr>
              <p:cNvGraphicFramePr>
                <a:graphicFrameLocks noChangeAspect="1"/>
              </p:cNvGraphicFramePr>
              <p:nvPr>
                <p:extLst>
                  <p:ext uri="{D42A27DB-BD31-4B8C-83A1-F6EECF244321}">
                    <p14:modId xmlns:p14="http://schemas.microsoft.com/office/powerpoint/2010/main" val="4290429182"/>
                  </p:ext>
                </p:extLst>
              </p:nvPr>
            </p:nvGraphicFramePr>
            <p:xfrm>
              <a:off x="-3609240" y="2261528"/>
              <a:ext cx="2294677" cy="2266191"/>
            </p:xfrm>
            <a:graphic>
              <a:graphicData uri="http://schemas.microsoft.com/office/drawing/2017/model3d">
                <am3d:model3d r:embed="rId2">
                  <am3d:spPr>
                    <a:xfrm>
                      <a:off x="0" y="0"/>
                      <a:ext cx="2294677" cy="2266191"/>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3"/>
                  </am3d:raster>
                  <am3d:objViewport viewportSz="39412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The Earth">
                <a:extLst>
                  <a:ext uri="{FF2B5EF4-FFF2-40B4-BE49-F238E27FC236}">
                    <a16:creationId xmlns:a16="http://schemas.microsoft.com/office/drawing/2014/main" id="{62542A17-AEDF-44BB-B506-93917EBD65A2}"/>
                  </a:ext>
                </a:extLst>
              </p:cNvPr>
              <p:cNvPicPr>
                <a:picLocks noGrp="1" noRot="1" noChangeAspect="1" noMove="1" noResize="1" noEditPoints="1" noAdjustHandles="1" noChangeArrowheads="1" noChangeShapeType="1" noCrop="1"/>
              </p:cNvPicPr>
              <p:nvPr/>
            </p:nvPicPr>
            <p:blipFill>
              <a:blip r:embed="rId4"/>
              <a:stretch>
                <a:fillRect/>
              </a:stretch>
            </p:blipFill>
            <p:spPr>
              <a:xfrm>
                <a:off x="-3609240" y="2261528"/>
                <a:ext cx="2294677" cy="2266191"/>
              </a:xfrm>
              <a:prstGeom prst="rect">
                <a:avLst/>
              </a:prstGeom>
            </p:spPr>
          </p:pic>
        </mc:Fallback>
      </mc:AlternateContent>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97" t="3009" r="15661"/>
          <a:stretch/>
        </p:blipFill>
        <p:spPr>
          <a:xfrm flipH="1">
            <a:off x="34903" y="2869603"/>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id="{0961D493-5902-4DCB-98D0-F7D4C4608E0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21242" y="2261529"/>
            <a:ext cx="3224579" cy="43929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1367309">
            <a:off x="7242489" y="-124179"/>
            <a:ext cx="4393426" cy="300429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1589938" y="198"/>
            <a:ext cx="4723168" cy="3295335"/>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9" name="Graphic 19">
            <a:extLst>
              <a:ext uri="{FF2B5EF4-FFF2-40B4-BE49-F238E27FC236}">
                <a16:creationId xmlns:a16="http://schemas.microsoft.com/office/drawing/2014/main" id="{8B69806C-2297-4751-8114-32478CB33DEF}"/>
              </a:ext>
            </a:extLst>
          </p:cNvPr>
          <p:cNvSpPr/>
          <p:nvPr/>
        </p:nvSpPr>
        <p:spPr>
          <a:xfrm rot="18232085">
            <a:off x="2652153" y="27539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30" name="Graphic 19">
            <a:extLst>
              <a:ext uri="{FF2B5EF4-FFF2-40B4-BE49-F238E27FC236}">
                <a16:creationId xmlns:a16="http://schemas.microsoft.com/office/drawing/2014/main" id="{E36F3521-21BC-4EEE-B356-61E6D30248F8}"/>
              </a:ext>
            </a:extLst>
          </p:cNvPr>
          <p:cNvSpPr/>
          <p:nvPr/>
        </p:nvSpPr>
        <p:spPr>
          <a:xfrm rot="18232085">
            <a:off x="2332045" y="30202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31" name="TextBox 30">
            <a:extLst>
              <a:ext uri="{FF2B5EF4-FFF2-40B4-BE49-F238E27FC236}">
                <a16:creationId xmlns:a16="http://schemas.microsoft.com/office/drawing/2014/main" id="{1422FC7E-9007-476E-9C1B-E6E6B709A729}"/>
              </a:ext>
            </a:extLst>
          </p:cNvPr>
          <p:cNvSpPr txBox="1"/>
          <p:nvPr/>
        </p:nvSpPr>
        <p:spPr>
          <a:xfrm>
            <a:off x="2113313" y="658631"/>
            <a:ext cx="3812420" cy="1938992"/>
          </a:xfrm>
          <a:prstGeom prst="rect">
            <a:avLst/>
          </a:prstGeom>
          <a:noFill/>
        </p:spPr>
        <p:txBody>
          <a:bodyPr wrap="square">
            <a:spAutoFit/>
          </a:bodyPr>
          <a:lstStyle/>
          <a:p>
            <a:pPr algn="ct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 tên một số đảo và quần đảo ở nước ta.</a:t>
            </a:r>
            <a:endParaRPr lang="en-US" sz="400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7494199" y="435688"/>
            <a:ext cx="3860189" cy="2062103"/>
          </a:xfrm>
          <a:prstGeom prst="rect">
            <a:avLst/>
          </a:prstGeom>
          <a:noFill/>
        </p:spPr>
        <p:txBody>
          <a:bodyPr wrap="square">
            <a:spAutoFit/>
          </a:bodyPr>
          <a:lstStyle/>
          <a:p>
            <a:pPr algn="ctr" eaLnBrk="1" hangingPunct="1">
              <a:spcBef>
                <a:spcPct val="0"/>
              </a:spcBef>
            </a:pPr>
            <a:r>
              <a:rPr lang="en-US" sz="3200" b="1">
                <a:solidFill>
                  <a:schemeClr val="tx1">
                    <a:lumMod val="85000"/>
                    <a:lumOff val="15000"/>
                  </a:schemeClr>
                </a:solidFill>
                <a:latin typeface="Times New Roman" panose="02020603050405020304" pitchFamily="18" charset="0"/>
                <a:cs typeface="Times New Roman" panose="02020603050405020304" pitchFamily="18" charset="0"/>
              </a:rPr>
              <a:t>QĐ. Hoàng Sa, QĐ.Trường Sa, đảo Phú Quốc, Cát Bà, Côn Đảo,...</a:t>
            </a:r>
            <a:endParaRPr lang="en-US" sz="3200" b="1">
              <a:solidFill>
                <a:schemeClr val="tx1">
                  <a:lumMod val="85000"/>
                  <a:lumOff val="15000"/>
                </a:schemeClr>
              </a:solidFill>
            </a:endParaRPr>
          </a:p>
        </p:txBody>
      </p:sp>
      <p:sp>
        <p:nvSpPr>
          <p:cNvPr id="14" name="Action Button: Go Back or Previous 13">
            <a:hlinkClick r:id="rId10" action="ppaction://hlinksldjump" highlightClick="1"/>
            <a:extLst>
              <a:ext uri="{FF2B5EF4-FFF2-40B4-BE49-F238E27FC236}">
                <a16:creationId xmlns:a16="http://schemas.microsoft.com/office/drawing/2014/main" id="{872D6477-B078-4C50-83E8-3A1FC358281C}"/>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613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5BD6A-3FFB-4FE3-B8F5-2337711361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t="70694"/>
          <a:stretch/>
        </p:blipFill>
        <p:spPr>
          <a:xfrm>
            <a:off x="-30810" y="4953000"/>
            <a:ext cx="12192000" cy="2057400"/>
          </a:xfrm>
          <a:prstGeom prst="rect">
            <a:avLst/>
          </a:prstGeom>
        </p:spPr>
      </p:pic>
      <p:pic>
        <p:nvPicPr>
          <p:cNvPr id="4" name="Picture 3">
            <a:extLst>
              <a:ext uri="{FF2B5EF4-FFF2-40B4-BE49-F238E27FC236}">
                <a16:creationId xmlns:a16="http://schemas.microsoft.com/office/drawing/2014/main" id="{EF63C1D4-5171-4510-B37A-9962EA59CD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b="62953"/>
          <a:stretch/>
        </p:blipFill>
        <p:spPr>
          <a:xfrm>
            <a:off x="-30810" y="0"/>
            <a:ext cx="12192000" cy="2600857"/>
          </a:xfrm>
          <a:prstGeom prst="rect">
            <a:avLst/>
          </a:prstGeom>
        </p:spPr>
      </p:pic>
      <mc:AlternateContent xmlns:mc="http://schemas.openxmlformats.org/markup-compatibility/2006">
        <mc:Choice xmlns:am3d="http://schemas.microsoft.com/office/drawing/2017/model3d" xmlns="" Requires="am3d">
          <p:graphicFrame>
            <p:nvGraphicFramePr>
              <p:cNvPr id="7" name="3D Model 6" descr="The Earth">
                <a:extLst>
                  <a:ext uri="{FF2B5EF4-FFF2-40B4-BE49-F238E27FC236}">
                    <a16:creationId xmlns:a16="http://schemas.microsoft.com/office/drawing/2014/main" id="{86DB514A-2F36-4A66-8AB0-7E1166C18D6A}"/>
                  </a:ext>
                </a:extLst>
              </p:cNvPr>
              <p:cNvGraphicFramePr>
                <a:graphicFrameLocks noChangeAspect="1"/>
              </p:cNvGraphicFramePr>
              <p:nvPr/>
            </p:nvGraphicFramePr>
            <p:xfrm>
              <a:off x="-1371600" y="-4307730"/>
              <a:ext cx="14932500" cy="14747130"/>
            </p:xfrm>
            <a:graphic>
              <a:graphicData uri="http://schemas.microsoft.com/office/drawing/2017/model3d">
                <am3d:model3d r:embed="rId4">
                  <am3d:spPr>
                    <a:xfrm>
                      <a:off x="0" y="0"/>
                      <a:ext cx="14932500" cy="14747130"/>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5"/>
                  </am3d:raster>
                  <am3d:objViewport viewportSz="262171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e Earth">
                <a:extLst>
                  <a:ext uri="{FF2B5EF4-FFF2-40B4-BE49-F238E27FC236}">
                    <a16:creationId xmlns:a16="http://schemas.microsoft.com/office/drawing/2014/main" id="{86DB514A-2F36-4A66-8AB0-7E1166C18D6A}"/>
                  </a:ext>
                </a:extLst>
              </p:cNvPr>
              <p:cNvPicPr>
                <a:picLocks noGrp="1" noRot="1" noChangeAspect="1" noMove="1" noResize="1" noEditPoints="1" noAdjustHandles="1" noChangeArrowheads="1" noChangeShapeType="1" noCrop="1"/>
              </p:cNvPicPr>
              <p:nvPr/>
            </p:nvPicPr>
            <p:blipFill>
              <a:blip r:embed="rId6"/>
              <a:stretch>
                <a:fillRect/>
              </a:stretch>
            </p:blipFill>
            <p:spPr>
              <a:xfrm>
                <a:off x="-1371600" y="-4307730"/>
                <a:ext cx="14932500" cy="14747130"/>
              </a:xfrm>
              <a:prstGeom prst="rect">
                <a:avLst/>
              </a:prstGeom>
            </p:spPr>
          </p:pic>
        </mc:Fallback>
      </mc:AlternateContent>
      <p:pic>
        <p:nvPicPr>
          <p:cNvPr id="5" name="Picture 4">
            <a:extLst>
              <a:ext uri="{FF2B5EF4-FFF2-40B4-BE49-F238E27FC236}">
                <a16:creationId xmlns:a16="http://schemas.microsoft.com/office/drawing/2014/main" id="{D5FEDED8-A4F4-408A-AD43-B094AE690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778" r="17778"/>
          <a:stretch/>
        </p:blipFill>
        <p:spPr>
          <a:xfrm>
            <a:off x="6969751" y="1108202"/>
            <a:ext cx="2424330" cy="3761890"/>
          </a:xfrm>
          <a:prstGeom prst="rect">
            <a:avLst/>
          </a:prstGeom>
        </p:spPr>
      </p:pic>
      <p:pic>
        <p:nvPicPr>
          <p:cNvPr id="6" name="Picture 5">
            <a:extLst>
              <a:ext uri="{FF2B5EF4-FFF2-40B4-BE49-F238E27FC236}">
                <a16:creationId xmlns:a16="http://schemas.microsoft.com/office/drawing/2014/main" id="{B36F15EE-BC74-4AFE-A597-0CCF972BC1C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8742140" y="2060893"/>
            <a:ext cx="2535460" cy="3934334"/>
          </a:xfrm>
          <a:prstGeom prst="rect">
            <a:avLst/>
          </a:prstGeom>
        </p:spPr>
      </p:pic>
      <p:sp>
        <p:nvSpPr>
          <p:cNvPr id="2" name="Title 1">
            <a:extLst>
              <a:ext uri="{FF2B5EF4-FFF2-40B4-BE49-F238E27FC236}">
                <a16:creationId xmlns:a16="http://schemas.microsoft.com/office/drawing/2014/main" id="{65463703-D50B-40D5-981D-372C644A263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2710419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74362F-030E-420D-BA87-6C5A5D59D27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E1BF1BCB-C579-4E88-9BCB-17CCDEAFA3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2" name="Text Box 10">
            <a:extLst>
              <a:ext uri="{FF2B5EF4-FFF2-40B4-BE49-F238E27FC236}">
                <a16:creationId xmlns:a16="http://schemas.microsoft.com/office/drawing/2014/main" id="{E6578CF7-7920-4A33-A938-954F433AB576}"/>
              </a:ext>
            </a:extLst>
          </p:cNvPr>
          <p:cNvSpPr txBox="1">
            <a:spLocks noChangeArrowheads="1"/>
          </p:cNvSpPr>
          <p:nvPr/>
        </p:nvSpPr>
        <p:spPr bwMode="auto">
          <a:xfrm>
            <a:off x="2133370" y="2875002"/>
            <a:ext cx="792525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600" b="1">
                <a:solidFill>
                  <a:srgbClr val="FF0000"/>
                </a:solidFill>
                <a:latin typeface="Times New Roman" panose="02020603050405020304" pitchFamily="18" charset="0"/>
                <a:cs typeface="Times New Roman" panose="02020603050405020304" pitchFamily="18" charset="0"/>
              </a:rPr>
              <a:t>1. ĐỊA HÌNH</a:t>
            </a:r>
          </a:p>
        </p:txBody>
      </p:sp>
      <p:sp>
        <p:nvSpPr>
          <p:cNvPr id="3" name="Hexagon 2">
            <a:extLst>
              <a:ext uri="{FF2B5EF4-FFF2-40B4-BE49-F238E27FC236}">
                <a16:creationId xmlns:a16="http://schemas.microsoft.com/office/drawing/2014/main" id="{54136454-A69C-43E0-BD8C-B2547B0CBF19}"/>
              </a:ext>
            </a:extLst>
          </p:cNvPr>
          <p:cNvSpPr/>
          <p:nvPr/>
        </p:nvSpPr>
        <p:spPr>
          <a:xfrm rot="10800000">
            <a:off x="-9104060" y="-198319"/>
            <a:ext cx="8961399" cy="741114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B5EA7F06-8F5A-42CA-AE35-FD4BDE7B3786}"/>
              </a:ext>
            </a:extLst>
          </p:cNvPr>
          <p:cNvSpPr/>
          <p:nvPr/>
        </p:nvSpPr>
        <p:spPr>
          <a:xfrm rot="10800000">
            <a:off x="-8686800" y="189691"/>
            <a:ext cx="8063174" cy="666830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773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3581555" y="225979"/>
            <a:ext cx="8108242" cy="6406044"/>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3175201" y="547025"/>
            <a:ext cx="7295532" cy="576395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446563"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116" t="1644" r="2500" b="5001"/>
          <a:stretch/>
        </p:blipFill>
        <p:spPr bwMode="auto">
          <a:xfrm>
            <a:off x="3367658"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02BD826F-F47A-4A55-BACD-219EF5C950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600" b="75067" l="8123" r="59928">
                        <a14:foregroundMark x1="33394" y1="6933" x2="30495" y2="6836"/>
                        <a14:foregroundMark x1="13744" y1="7990" x2="12274" y2="8267"/>
                        <a14:foregroundMark x1="12274" y1="8267" x2="12274" y2="13231"/>
                        <a14:foregroundMark x1="12455" y1="8267" x2="11913" y2="10800"/>
                        <a14:foregroundMark x1="8303" y1="8000" x2="8303" y2="8000"/>
                        <a14:foregroundMark x1="49097" y1="68667" x2="44168" y2="69991"/>
                        <a14:foregroundMark x1="51833" y1="74929" x2="53249" y2="74267"/>
                        <a14:foregroundMark x1="53662" y1="73820" x2="58303" y2="68800"/>
                        <a14:foregroundMark x1="53249" y1="74267" x2="53623" y2="73863"/>
                        <a14:foregroundMark x1="58303" y1="68800" x2="59457" y2="58859"/>
                        <a14:foregroundMark x1="59178" y1="53471" x2="59084" y2="53304"/>
                        <a14:foregroundMark x1="46751" y1="72933" x2="55067" y2="72702"/>
                        <a14:foregroundMark x1="40066" y1="15619" x2="40975" y2="15867"/>
                        <a14:foregroundMark x1="40633" y1="14321" x2="39531" y2="9333"/>
                        <a14:foregroundMark x1="40857" y1="15333" x2="40820" y2="15166"/>
                        <a14:foregroundMark x1="40975" y1="15867" x2="40857" y2="15333"/>
                        <a14:foregroundMark x1="39531" y1="9333" x2="34838" y2="6400"/>
                        <a14:foregroundMark x1="28159" y1="21333" x2="28159" y2="21333"/>
                        <a14:foregroundMark x1="28881" y1="22933" x2="28881" y2="22933"/>
                        <a14:foregroundMark x1="27978" y1="23733" x2="27978" y2="23733"/>
                        <a14:foregroundMark x1="25090" y1="26133" x2="25090" y2="26133"/>
                        <a14:foregroundMark x1="24188" y1="26267" x2="24188" y2="26267"/>
                        <a14:foregroundMark x1="42058" y1="41467" x2="42058" y2="41467"/>
                        <a14:foregroundMark x1="43682" y1="43333" x2="43682" y2="43333"/>
                        <a14:foregroundMark x1="45307" y1="44800" x2="45848" y2="45067"/>
                        <a14:foregroundMark x1="30500" y1="31733" x2="27437" y2="29200"/>
                        <a14:foregroundMark x1="36949" y1="37067" x2="30500" y2="31733"/>
                        <a14:foregroundMark x1="38721" y1="38533" x2="36949" y2="37067"/>
                        <a14:foregroundMark x1="39527" y1="39200" x2="38721" y2="38533"/>
                        <a14:foregroundMark x1="40978" y1="40400" x2="39527" y2="39200"/>
                        <a14:foregroundMark x1="43073" y1="42133" x2="40978" y2="40400"/>
                        <a14:foregroundMark x1="53069" y1="50400" x2="43073" y2="42133"/>
                        <a14:foregroundMark x1="30144" y1="3733" x2="30144" y2="3733"/>
                        <a14:foregroundMark x1="29964" y1="4267" x2="27617" y2="5600"/>
                        <a14:foregroundMark x1="30866" y1="3867" x2="31588" y2="4933"/>
                        <a14:foregroundMark x1="50181" y1="75067" x2="52166" y2="74000"/>
                        <a14:foregroundMark x1="45487" y1="13333" x2="45487" y2="13333"/>
                        <a14:foregroundMark x1="46209" y1="13200" x2="46209" y2="13200"/>
                        <a14:foregroundMark x1="47473" y1="13333" x2="47473" y2="13333"/>
                        <a14:foregroundMark x1="48014" y1="13600" x2="48375" y2="13867"/>
                        <a14:foregroundMark x1="50181" y1="13600" x2="50181" y2="13600"/>
                        <a14:foregroundMark x1="33935" y1="33467" x2="33935" y2="33467"/>
                        <a14:foregroundMark x1="35921" y1="35333" x2="35921" y2="35333"/>
                        <a14:backgroundMark x1="50116" y1="12381" x2="46390" y2="11733"/>
                        <a14:backgroundMark x1="55596" y1="13333" x2="50748" y2="12490"/>
                        <a14:backgroundMark x1="46390" y1="11733" x2="40975" y2="5467"/>
                        <a14:backgroundMark x1="40975" y1="5467" x2="33754" y2="4191"/>
                        <a14:backgroundMark x1="27321" y1="5400" x2="24007" y2="6267"/>
                        <a14:backgroundMark x1="24007" y1="6267" x2="7942" y2="6000"/>
                        <a14:backgroundMark x1="34296" y1="14267" x2="38267" y2="20133"/>
                        <a14:backgroundMark x1="38267" y1="20133" x2="38087" y2="20533"/>
                        <a14:backgroundMark x1="31408" y1="15067" x2="36101" y2="21067"/>
                        <a14:backgroundMark x1="36282" y1="14800" x2="36282" y2="14800"/>
                        <a14:backgroundMark x1="32130" y1="15067" x2="32130" y2="15067"/>
                        <a14:backgroundMark x1="37545" y1="15200" x2="37545" y2="15200"/>
                        <a14:backgroundMark x1="36462" y1="14533" x2="36462" y2="14533"/>
                        <a14:backgroundMark x1="32491" y1="23067" x2="32491" y2="22933"/>
                        <a14:backgroundMark x1="31047" y1="22667" x2="31047" y2="22667"/>
                        <a14:backgroundMark x1="31408" y1="26533" x2="31408" y2="26533"/>
                        <a14:backgroundMark x1="31227" y1="27733" x2="31227" y2="27733"/>
                        <a14:backgroundMark x1="31227" y1="30000" x2="31227" y2="30000"/>
                        <a14:backgroundMark x1="40072" y1="37867" x2="40072" y2="37867"/>
                        <a14:backgroundMark x1="42780" y1="39867" x2="42780" y2="39867"/>
                        <a14:backgroundMark x1="48736" y1="44267" x2="48736" y2="44267"/>
                        <a14:backgroundMark x1="54152" y1="48933" x2="54152" y2="48933"/>
                        <a14:backgroundMark x1="58303" y1="52400" x2="58303" y2="52400"/>
                        <a14:backgroundMark x1="57942" y1="50933" x2="57942" y2="50933"/>
                        <a14:backgroundMark x1="55957" y1="50533" x2="59025" y2="53333"/>
                        <a14:backgroundMark x1="59928" y1="55200" x2="60830" y2="58667"/>
                        <a14:backgroundMark x1="9386" y1="34667" x2="19495" y2="34133"/>
                        <a14:backgroundMark x1="19495" y1="34133" x2="24729" y2="40133"/>
                        <a14:backgroundMark x1="24729" y1="40133" x2="24910" y2="41333"/>
                        <a14:backgroundMark x1="7581" y1="10267" x2="7762" y2="17333"/>
                        <a14:backgroundMark x1="7762" y1="17333" x2="7220" y2="18267"/>
                        <a14:backgroundMark x1="11552" y1="12933" x2="8845" y2="16133"/>
                        <a14:backgroundMark x1="12274" y1="17333" x2="7401" y2="23733"/>
                        <a14:backgroundMark x1="38267" y1="66533" x2="35740" y2="69467"/>
                        <a14:backgroundMark x1="41336" y1="65733" x2="39892" y2="68933"/>
                        <a14:backgroundMark x1="43502" y1="59067" x2="41697" y2="66667"/>
                        <a14:backgroundMark x1="41697" y1="66667" x2="41336" y2="67067"/>
                        <a14:backgroundMark x1="46209" y1="56000" x2="42419" y2="57600"/>
                        <a14:backgroundMark x1="21480" y1="28267" x2="27978" y2="32800"/>
                        <a14:backgroundMark x1="27978" y1="32800" x2="42960" y2="57467"/>
                        <a14:backgroundMark x1="35740" y1="14000" x2="38989" y2="16267"/>
                        <a14:backgroundMark x1="50722" y1="14133" x2="47834" y2="15867"/>
                        <a14:backgroundMark x1="30144" y1="14667" x2="34657" y2="16533"/>
                        <a14:backgroundMark x1="29603" y1="14800" x2="29603" y2="14800"/>
                        <a14:backgroundMark x1="30505" y1="15600" x2="30505" y2="15600"/>
                        <a14:backgroundMark x1="30144" y1="16667" x2="30144" y2="16667"/>
                        <a14:backgroundMark x1="32491" y1="28000" x2="32491" y2="28000"/>
                        <a14:backgroundMark x1="31408" y1="28267" x2="31408" y2="28267"/>
                        <a14:backgroundMark x1="32130" y1="30000" x2="32130" y2="30000"/>
                        <a14:backgroundMark x1="33394" y1="31333" x2="33394" y2="31333"/>
                        <a14:backgroundMark x1="34657" y1="31467" x2="34657" y2="31467"/>
                        <a14:backgroundMark x1="34657" y1="32000" x2="34657" y2="32000"/>
                        <a14:backgroundMark x1="35921" y1="33333" x2="35921" y2="33333"/>
                        <a14:backgroundMark x1="39170" y1="37067" x2="39170" y2="37067"/>
                        <a14:backgroundMark x1="40614" y1="38533" x2="40614" y2="38533"/>
                        <a14:backgroundMark x1="44043" y1="40400" x2="44043" y2="40400"/>
                        <a14:backgroundMark x1="45487" y1="42133" x2="45487" y2="42133"/>
                        <a14:backgroundMark x1="59747" y1="54267" x2="59747" y2="54267"/>
                        <a14:backgroundMark x1="40433" y1="70267" x2="40433" y2="70267"/>
                        <a14:backgroundMark x1="41155" y1="71200" x2="41155" y2="71200"/>
                        <a14:backgroundMark x1="41877" y1="73333" x2="41877" y2="73333"/>
                        <a14:backgroundMark x1="42780" y1="73867" x2="42780" y2="73867"/>
                        <a14:backgroundMark x1="46209" y1="75867" x2="46209" y2="75867"/>
                        <a14:backgroundMark x1="47653" y1="76267" x2="41516" y2="74267"/>
                        <a14:backgroundMark x1="44585" y1="77067" x2="51805" y2="76800"/>
                        <a14:backgroundMark x1="42058" y1="69867" x2="41697" y2="73200"/>
                        <a14:backgroundMark x1="44946" y1="76933" x2="44946" y2="76933"/>
                        <a14:backgroundMark x1="44404" y1="76933" x2="44404" y2="76933"/>
                        <a14:backgroundMark x1="43682" y1="76933" x2="43682" y2="76933"/>
                        <a14:backgroundMark x1="42419" y1="76133" x2="43863" y2="76000"/>
                        <a14:backgroundMark x1="43863" y1="77067" x2="43863" y2="77067"/>
                        <a14:backgroundMark x1="43863" y1="77067" x2="43863" y2="77067"/>
                        <a14:backgroundMark x1="43682" y1="76800" x2="43682" y2="76800"/>
                        <a14:backgroundMark x1="62635" y1="67067" x2="61011" y2="60133"/>
                        <a14:backgroundMark x1="61011" y1="60133" x2="61011" y2="60000"/>
                        <a14:backgroundMark x1="61191" y1="70133" x2="61191" y2="70133"/>
                        <a14:backgroundMark x1="61733" y1="70000" x2="55776" y2="75733"/>
                        <a14:backgroundMark x1="55776" y1="75733" x2="55235" y2="75733"/>
                        <a14:backgroundMark x1="53791" y1="76133" x2="54152" y2="76133"/>
                        <a14:backgroundMark x1="40433" y1="49600" x2="44224" y2="54533"/>
                        <a14:backgroundMark x1="35018" y1="40667" x2="35018" y2="40667"/>
                        <a14:backgroundMark x1="32310" y1="31733" x2="32310" y2="31733"/>
                        <a14:backgroundMark x1="14079" y1="23067" x2="14079" y2="23067"/>
                        <a14:backgroundMark x1="20578" y1="21333" x2="20578" y2="21333"/>
                        <a14:backgroundMark x1="21300" y1="21200" x2="21300" y2="21200"/>
                        <a14:backgroundMark x1="38628" y1="41867" x2="38628" y2="41867"/>
                        <a14:backgroundMark x1="43682" y1="75867" x2="44585" y2="77600"/>
                        <a14:backgroundMark x1="49278" y1="62400" x2="49278" y2="62400"/>
                        <a14:backgroundMark x1="59206" y1="53467" x2="59567" y2="54533"/>
                        <a14:backgroundMark x1="31588" y1="31867" x2="31588" y2="31867"/>
                        <a14:backgroundMark x1="59567" y1="54533" x2="59567" y2="54533"/>
                        <a14:backgroundMark x1="59747" y1="54400" x2="59928" y2="55600"/>
                        <a14:backgroundMark x1="28159" y1="13333" x2="28159" y2="13333"/>
                        <a14:backgroundMark x1="40253" y1="15333" x2="40253" y2="15333"/>
                        <a14:backgroundMark x1="40614" y1="39200" x2="40614" y2="39200"/>
                        <a14:backgroundMark x1="38303" y1="35333" x2="38809" y2="35867"/>
                        <a14:backgroundMark x1="36282" y1="33200" x2="38303" y2="35333"/>
                      </a14:backgroundRemoval>
                    </a14:imgEffect>
                    <a14:imgEffect>
                      <a14:colorTemperature colorTemp="11200"/>
                    </a14:imgEffect>
                  </a14:imgLayer>
                </a14:imgProps>
              </a:ext>
              <a:ext uri="{28A0092B-C50C-407E-A947-70E740481C1C}">
                <a14:useLocalDpi xmlns:a14="http://schemas.microsoft.com/office/drawing/2010/main" val="0"/>
              </a:ext>
            </a:extLst>
          </a:blip>
          <a:srcRect l="5847" t="1644" r="36226" b="20813"/>
          <a:stretch/>
        </p:blipFill>
        <p:spPr bwMode="auto">
          <a:xfrm>
            <a:off x="3604817" y="88494"/>
            <a:ext cx="3276600" cy="560528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005A479A-AFDC-468F-8842-5459AF7BB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6306" y="84318"/>
            <a:ext cx="3232149" cy="677368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3" y="1122402"/>
            <a:ext cx="2712360"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198638"/>
            <a:ext cx="2868715"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vùng đồi núi và đồng bằng trên lược đồ.</a:t>
            </a:r>
          </a:p>
        </p:txBody>
      </p:sp>
      <p:sp>
        <p:nvSpPr>
          <p:cNvPr id="10" name="TextBox 9">
            <a:extLst>
              <a:ext uri="{FF2B5EF4-FFF2-40B4-BE49-F238E27FC236}">
                <a16:creationId xmlns:a16="http://schemas.microsoft.com/office/drawing/2014/main" id="{4F306B87-289C-4FB9-A396-CEFF51AAE411}"/>
              </a:ext>
            </a:extLst>
          </p:cNvPr>
          <p:cNvSpPr txBox="1"/>
          <p:nvPr/>
        </p:nvSpPr>
        <p:spPr>
          <a:xfrm>
            <a:off x="43543" y="3644205"/>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So sánh diện tích cùng đồi núi với đồng bằng nước ta.</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4470995" y="609600"/>
            <a:ext cx="2423540" cy="6203950"/>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378F91-1C1D-45C3-B9D0-0A39D3A85A3D}"/>
                  </a:ext>
                </a:extLst>
              </p:cNvPr>
              <p:cNvSpPr txBox="1"/>
              <p:nvPr/>
            </p:nvSpPr>
            <p:spPr>
              <a:xfrm>
                <a:off x="8868417" y="1320545"/>
                <a:ext cx="3153244" cy="3480055"/>
              </a:xfrm>
              <a:prstGeom prst="rect">
                <a:avLst/>
              </a:prstGeom>
              <a:noFill/>
            </p:spPr>
            <p:txBody>
              <a:bodyPr wrap="square">
                <a:spAutoFit/>
              </a:bodyPr>
              <a:lstStyle/>
              <a:p>
                <a:pPr indent="635000" algn="just" eaLnBrk="1" hangingPunct="1">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Phần đất liền của nước ta có :</a:t>
                </a:r>
              </a:p>
              <a:p>
                <a:pPr indent="635000" algn="just" eaLnBrk="1" hangingPunct="1">
                  <a:defRPr/>
                </a:pPr>
                <a14:m>
                  <m:oMath xmlns:m="http://schemas.openxmlformats.org/officeDocument/2006/math">
                    <m:f>
                      <m:fPr>
                        <m:ctrlP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𝟑</m:t>
                        </m:r>
                      </m:num>
                      <m:den>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đồi núi, </a:t>
                </a:r>
              </a:p>
              <a:p>
                <a:pPr indent="635000" algn="just">
                  <a:defRPr/>
                </a:pPr>
                <a14:m>
                  <m:oMath xmlns:m="http://schemas.openxmlformats.org/officeDocument/2006/math">
                    <m:f>
                      <m:fPr>
                        <m:ctrlP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𝟏</m:t>
                        </m:r>
                      </m:num>
                      <m:den>
                        <m: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đồng bằng.</a:t>
                </a:r>
                <a:endPar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E378F91-1C1D-45C3-B9D0-0A39D3A85A3D}"/>
                  </a:ext>
                </a:extLst>
              </p:cNvPr>
              <p:cNvSpPr txBox="1">
                <a:spLocks noRot="1" noChangeAspect="1" noMove="1" noResize="1" noEditPoints="1" noAdjustHandles="1" noChangeArrowheads="1" noChangeShapeType="1" noTextEdit="1"/>
              </p:cNvSpPr>
              <p:nvPr/>
            </p:nvSpPr>
            <p:spPr>
              <a:xfrm>
                <a:off x="8868417" y="1320545"/>
                <a:ext cx="3153244" cy="3480055"/>
              </a:xfrm>
              <a:prstGeom prst="rect">
                <a:avLst/>
              </a:prstGeom>
              <a:blipFill>
                <a:blip r:embed="rId9"/>
                <a:stretch>
                  <a:fillRect l="-5222" t="-2627" r="-6190" b="-5779"/>
                </a:stretch>
              </a:blipFill>
            </p:spPr>
            <p:txBody>
              <a:bodyPr/>
              <a:lstStyle/>
              <a:p>
                <a:r>
                  <a:rPr lang="en-US">
                    <a:noFill/>
                  </a:rPr>
                  <a:t> </a:t>
                </a:r>
              </a:p>
            </p:txBody>
          </p:sp>
        </mc:Fallback>
      </mc:AlternateContent>
      <p:sp>
        <p:nvSpPr>
          <p:cNvPr id="21" name="Freeform: Shape 20">
            <a:extLst>
              <a:ext uri="{FF2B5EF4-FFF2-40B4-BE49-F238E27FC236}">
                <a16:creationId xmlns:a16="http://schemas.microsoft.com/office/drawing/2014/main" id="{C95B085E-802F-4D68-8104-62D35156CD2F}"/>
              </a:ext>
            </a:extLst>
          </p:cNvPr>
          <p:cNvSpPr/>
          <p:nvPr/>
        </p:nvSpPr>
        <p:spPr>
          <a:xfrm>
            <a:off x="4946650" y="2314575"/>
            <a:ext cx="146050" cy="120650"/>
          </a:xfrm>
          <a:custGeom>
            <a:avLst/>
            <a:gdLst>
              <a:gd name="connsiteX0" fmla="*/ 0 w 146050"/>
              <a:gd name="connsiteY0" fmla="*/ 0 h 120650"/>
              <a:gd name="connsiteX1" fmla="*/ 146050 w 146050"/>
              <a:gd name="connsiteY1" fmla="*/ 120650 h 120650"/>
              <a:gd name="connsiteX2" fmla="*/ 146050 w 146050"/>
              <a:gd name="connsiteY2" fmla="*/ 120650 h 120650"/>
            </a:gdLst>
            <a:ahLst/>
            <a:cxnLst>
              <a:cxn ang="0">
                <a:pos x="connsiteX0" y="connsiteY0"/>
              </a:cxn>
              <a:cxn ang="0">
                <a:pos x="connsiteX1" y="connsiteY1"/>
              </a:cxn>
              <a:cxn ang="0">
                <a:pos x="connsiteX2" y="connsiteY2"/>
              </a:cxn>
            </a:cxnLst>
            <a:rect l="l" t="t" r="r" b="b"/>
            <a:pathLst>
              <a:path w="146050" h="120650">
                <a:moveTo>
                  <a:pt x="0" y="0"/>
                </a:moveTo>
                <a:lnTo>
                  <a:pt x="146050" y="120650"/>
                </a:lnTo>
                <a:lnTo>
                  <a:pt x="146050" y="1206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139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amond(i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amond(in)">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685364" y="-47898"/>
            <a:ext cx="7714564" cy="698209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2298739" y="302019"/>
            <a:ext cx="6941312" cy="6282264"/>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124200" y="0"/>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2" y="1122402"/>
            <a:ext cx="3016393"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423843"/>
            <a:ext cx="2868715"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Kể tên các dãy núi ở nước ta.</a:t>
            </a:r>
          </a:p>
        </p:txBody>
      </p:sp>
      <p:sp>
        <p:nvSpPr>
          <p:cNvPr id="10" name="TextBox 9">
            <a:extLst>
              <a:ext uri="{FF2B5EF4-FFF2-40B4-BE49-F238E27FC236}">
                <a16:creationId xmlns:a16="http://schemas.microsoft.com/office/drawing/2014/main" id="{4F306B87-289C-4FB9-A396-CEFF51AAE411}"/>
              </a:ext>
            </a:extLst>
          </p:cNvPr>
          <p:cNvSpPr txBox="1"/>
          <p:nvPr/>
        </p:nvSpPr>
        <p:spPr>
          <a:xfrm>
            <a:off x="30685" y="3663728"/>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hướng tây bắc - đông nam?</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sp>
        <p:nvSpPr>
          <p:cNvPr id="21" name="TextBox 20">
            <a:extLst>
              <a:ext uri="{FF2B5EF4-FFF2-40B4-BE49-F238E27FC236}">
                <a16:creationId xmlns:a16="http://schemas.microsoft.com/office/drawing/2014/main" id="{06CF227B-73A3-4017-841E-B267E29B9E68}"/>
              </a:ext>
            </a:extLst>
          </p:cNvPr>
          <p:cNvSpPr txBox="1"/>
          <p:nvPr/>
        </p:nvSpPr>
        <p:spPr>
          <a:xfrm>
            <a:off x="30685" y="5334502"/>
            <a:ext cx="3157751"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hình cánh cung?</a:t>
            </a:r>
          </a:p>
        </p:txBody>
      </p:sp>
      <p:sp>
        <p:nvSpPr>
          <p:cNvPr id="24" name="Text Box 10">
            <a:extLst>
              <a:ext uri="{FF2B5EF4-FFF2-40B4-BE49-F238E27FC236}">
                <a16:creationId xmlns:a16="http://schemas.microsoft.com/office/drawing/2014/main" id="{58227DA0-9961-47B4-AFA3-BA64C0713CF6}"/>
              </a:ext>
            </a:extLst>
          </p:cNvPr>
          <p:cNvSpPr txBox="1">
            <a:spLocks noChangeArrowheads="1"/>
          </p:cNvSpPr>
          <p:nvPr/>
        </p:nvSpPr>
        <p:spPr bwMode="auto">
          <a:xfrm>
            <a:off x="-369374" y="-835106"/>
            <a:ext cx="3694547"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43" name="Arc 43">
            <a:extLst>
              <a:ext uri="{FF2B5EF4-FFF2-40B4-BE49-F238E27FC236}">
                <a16:creationId xmlns:a16="http://schemas.microsoft.com/office/drawing/2014/main" id="{321B3538-86C1-471F-9B9D-FE05B91FF10E}"/>
              </a:ext>
            </a:extLst>
          </p:cNvPr>
          <p:cNvSpPr>
            <a:spLocks/>
          </p:cNvSpPr>
          <p:nvPr/>
        </p:nvSpPr>
        <p:spPr bwMode="auto">
          <a:xfrm rot="1785646">
            <a:off x="4487353" y="351288"/>
            <a:ext cx="387350" cy="381000"/>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 name="Arc 44">
            <a:extLst>
              <a:ext uri="{FF2B5EF4-FFF2-40B4-BE49-F238E27FC236}">
                <a16:creationId xmlns:a16="http://schemas.microsoft.com/office/drawing/2014/main" id="{901CE4CA-C9D0-488E-A6A7-362CC6F19FF9}"/>
              </a:ext>
            </a:extLst>
          </p:cNvPr>
          <p:cNvSpPr>
            <a:spLocks/>
          </p:cNvSpPr>
          <p:nvPr/>
        </p:nvSpPr>
        <p:spPr bwMode="auto">
          <a:xfrm rot="1785646">
            <a:off x="4868540" y="411492"/>
            <a:ext cx="218115" cy="300363"/>
          </a:xfrm>
          <a:custGeom>
            <a:avLst/>
            <a:gdLst>
              <a:gd name="T0" fmla="*/ 0 w 23289"/>
              <a:gd name="T1" fmla="*/ 2147483647 h 25280"/>
              <a:gd name="T2" fmla="*/ 2147483647 w 23289"/>
              <a:gd name="T3" fmla="*/ 2147483647 h 25280"/>
              <a:gd name="T4" fmla="*/ 2147483647 w 23289"/>
              <a:gd name="T5" fmla="*/ 2147483647 h 25280"/>
              <a:gd name="T6" fmla="*/ 0 60000 65536"/>
              <a:gd name="T7" fmla="*/ 0 60000 65536"/>
              <a:gd name="T8" fmla="*/ 0 60000 65536"/>
              <a:gd name="T9" fmla="*/ 0 w 23289"/>
              <a:gd name="T10" fmla="*/ 0 h 25280"/>
              <a:gd name="T11" fmla="*/ 23289 w 23289"/>
              <a:gd name="T12" fmla="*/ 25280 h 25280"/>
            </a:gdLst>
            <a:ahLst/>
            <a:cxnLst>
              <a:cxn ang="T6">
                <a:pos x="T0" y="T1"/>
              </a:cxn>
              <a:cxn ang="T7">
                <a:pos x="T2" y="T3"/>
              </a:cxn>
              <a:cxn ang="T8">
                <a:pos x="T4" y="T5"/>
              </a:cxn>
            </a:cxnLst>
            <a:rect l="T9" t="T10" r="T11" b="T12"/>
            <a:pathLst>
              <a:path w="23289" h="25280" fill="none" extrusionOk="0">
                <a:moveTo>
                  <a:pt x="0" y="66"/>
                </a:moveTo>
                <a:cubicBezTo>
                  <a:pt x="561" y="22"/>
                  <a:pt x="1125" y="-1"/>
                  <a:pt x="1689" y="0"/>
                </a:cubicBezTo>
                <a:cubicBezTo>
                  <a:pt x="13618" y="0"/>
                  <a:pt x="23289" y="9670"/>
                  <a:pt x="23289" y="21600"/>
                </a:cubicBezTo>
                <a:cubicBezTo>
                  <a:pt x="23289" y="22833"/>
                  <a:pt x="23183" y="24064"/>
                  <a:pt x="22973" y="25280"/>
                </a:cubicBezTo>
              </a:path>
              <a:path w="23289" h="25280" stroke="0" extrusionOk="0">
                <a:moveTo>
                  <a:pt x="0" y="66"/>
                </a:moveTo>
                <a:cubicBezTo>
                  <a:pt x="561" y="22"/>
                  <a:pt x="1125" y="-1"/>
                  <a:pt x="1689" y="0"/>
                </a:cubicBezTo>
                <a:cubicBezTo>
                  <a:pt x="13618" y="0"/>
                  <a:pt x="23289" y="9670"/>
                  <a:pt x="23289" y="21600"/>
                </a:cubicBezTo>
                <a:cubicBezTo>
                  <a:pt x="23289" y="22833"/>
                  <a:pt x="23183" y="24064"/>
                  <a:pt x="22973" y="25280"/>
                </a:cubicBezTo>
                <a:lnTo>
                  <a:pt x="1689" y="21600"/>
                </a:lnTo>
                <a:lnTo>
                  <a:pt x="0" y="66"/>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Arc 45">
            <a:extLst>
              <a:ext uri="{FF2B5EF4-FFF2-40B4-BE49-F238E27FC236}">
                <a16:creationId xmlns:a16="http://schemas.microsoft.com/office/drawing/2014/main" id="{5FEED28E-2A65-4F52-B1F0-F32B9F6AA7E0}"/>
              </a:ext>
            </a:extLst>
          </p:cNvPr>
          <p:cNvSpPr>
            <a:spLocks/>
          </p:cNvSpPr>
          <p:nvPr/>
        </p:nvSpPr>
        <p:spPr bwMode="auto">
          <a:xfrm rot="7406706">
            <a:off x="4920818" y="572182"/>
            <a:ext cx="354012" cy="228600"/>
          </a:xfrm>
          <a:custGeom>
            <a:avLst/>
            <a:gdLst>
              <a:gd name="T0" fmla="*/ 0 w 25100"/>
              <a:gd name="T1" fmla="*/ 2147483647 h 21600"/>
              <a:gd name="T2" fmla="*/ 2147483647 w 25100"/>
              <a:gd name="T3" fmla="*/ 2147483647 h 21600"/>
              <a:gd name="T4" fmla="*/ 2147483647 w 25100"/>
              <a:gd name="T5" fmla="*/ 2147483647 h 21600"/>
              <a:gd name="T6" fmla="*/ 0 60000 65536"/>
              <a:gd name="T7" fmla="*/ 0 60000 65536"/>
              <a:gd name="T8" fmla="*/ 0 60000 65536"/>
              <a:gd name="T9" fmla="*/ 0 w 25100"/>
              <a:gd name="T10" fmla="*/ 0 h 21600"/>
              <a:gd name="T11" fmla="*/ 25100 w 25100"/>
              <a:gd name="T12" fmla="*/ 21600 h 21600"/>
            </a:gdLst>
            <a:ahLst/>
            <a:cxnLst>
              <a:cxn ang="T6">
                <a:pos x="T0" y="T1"/>
              </a:cxn>
              <a:cxn ang="T7">
                <a:pos x="T2" y="T3"/>
              </a:cxn>
              <a:cxn ang="T8">
                <a:pos x="T4" y="T5"/>
              </a:cxn>
            </a:cxnLst>
            <a:rect l="T9" t="T10" r="T11" b="T12"/>
            <a:pathLst>
              <a:path w="25100" h="21600" fill="none" extrusionOk="0">
                <a:moveTo>
                  <a:pt x="0" y="805"/>
                </a:moveTo>
                <a:cubicBezTo>
                  <a:pt x="1901" y="270"/>
                  <a:pt x="3867" y="-1"/>
                  <a:pt x="5842" y="0"/>
                </a:cubicBezTo>
                <a:cubicBezTo>
                  <a:pt x="13974" y="0"/>
                  <a:pt x="21417" y="4567"/>
                  <a:pt x="25100" y="11817"/>
                </a:cubicBezTo>
              </a:path>
              <a:path w="25100" h="21600" stroke="0" extrusionOk="0">
                <a:moveTo>
                  <a:pt x="0" y="805"/>
                </a:moveTo>
                <a:cubicBezTo>
                  <a:pt x="1901" y="270"/>
                  <a:pt x="3867" y="-1"/>
                  <a:pt x="5842" y="0"/>
                </a:cubicBezTo>
                <a:cubicBezTo>
                  <a:pt x="13974" y="0"/>
                  <a:pt x="21417" y="4567"/>
                  <a:pt x="25100" y="11817"/>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Arc 46">
            <a:extLst>
              <a:ext uri="{FF2B5EF4-FFF2-40B4-BE49-F238E27FC236}">
                <a16:creationId xmlns:a16="http://schemas.microsoft.com/office/drawing/2014/main" id="{94E5F824-E4BD-443A-90FE-386B771CF06D}"/>
              </a:ext>
            </a:extLst>
          </p:cNvPr>
          <p:cNvSpPr>
            <a:spLocks/>
          </p:cNvSpPr>
          <p:nvPr/>
        </p:nvSpPr>
        <p:spPr bwMode="auto">
          <a:xfrm rot="9257025">
            <a:off x="5219379" y="884734"/>
            <a:ext cx="404813" cy="204788"/>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Text Box 50">
            <a:extLst>
              <a:ext uri="{FF2B5EF4-FFF2-40B4-BE49-F238E27FC236}">
                <a16:creationId xmlns:a16="http://schemas.microsoft.com/office/drawing/2014/main" id="{FE6946ED-DF3C-47C9-83F2-C9F1F94EFAB2}"/>
              </a:ext>
            </a:extLst>
          </p:cNvPr>
          <p:cNvSpPr txBox="1">
            <a:spLocks noChangeArrowheads="1"/>
          </p:cNvSpPr>
          <p:nvPr/>
        </p:nvSpPr>
        <p:spPr bwMode="auto">
          <a:xfrm>
            <a:off x="1092720" y="-1465451"/>
            <a:ext cx="4005104"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0" name="Text Box 52">
            <a:extLst>
              <a:ext uri="{FF2B5EF4-FFF2-40B4-BE49-F238E27FC236}">
                <a16:creationId xmlns:a16="http://schemas.microsoft.com/office/drawing/2014/main" id="{D932DFF8-BD93-4AC9-A82A-F515DCCB8DAB}"/>
              </a:ext>
            </a:extLst>
          </p:cNvPr>
          <p:cNvSpPr txBox="1">
            <a:spLocks noChangeArrowheads="1"/>
          </p:cNvSpPr>
          <p:nvPr/>
        </p:nvSpPr>
        <p:spPr bwMode="auto">
          <a:xfrm>
            <a:off x="-822901" y="-1216948"/>
            <a:ext cx="3831242" cy="461665"/>
          </a:xfrm>
          <a:prstGeom prst="rect">
            <a:avLst/>
          </a:prstGeom>
          <a:noFill/>
          <a:ln w="38100" algn="ctr">
            <a:noFill/>
            <a:miter lim="800000"/>
            <a:headEnd/>
            <a:tailEnd/>
          </a:ln>
          <a:effectLst/>
        </p:spPr>
        <p:txBody>
          <a:bodyPr wrap="square">
            <a:spAutoFit/>
          </a:bodyPr>
          <a:lstStyle/>
          <a:p>
            <a:pPr algn="ct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2" name="Text Box 54">
            <a:extLst>
              <a:ext uri="{FF2B5EF4-FFF2-40B4-BE49-F238E27FC236}">
                <a16:creationId xmlns:a16="http://schemas.microsoft.com/office/drawing/2014/main" id="{B552FCD7-00B6-4BA7-AF05-9E8C8F55E19E}"/>
              </a:ext>
            </a:extLst>
          </p:cNvPr>
          <p:cNvSpPr txBox="1">
            <a:spLocks noChangeArrowheads="1"/>
          </p:cNvSpPr>
          <p:nvPr/>
        </p:nvSpPr>
        <p:spPr bwMode="auto">
          <a:xfrm>
            <a:off x="2596226" y="-1171037"/>
            <a:ext cx="3644221"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4" name="Arc 56">
            <a:extLst>
              <a:ext uri="{FF2B5EF4-FFF2-40B4-BE49-F238E27FC236}">
                <a16:creationId xmlns:a16="http://schemas.microsoft.com/office/drawing/2014/main" id="{CCD98F15-1F82-443B-8080-D7718CFB9AE5}"/>
              </a:ext>
            </a:extLst>
          </p:cNvPr>
          <p:cNvSpPr>
            <a:spLocks/>
          </p:cNvSpPr>
          <p:nvPr/>
        </p:nvSpPr>
        <p:spPr bwMode="auto">
          <a:xfrm rot="20865125">
            <a:off x="3897645" y="455269"/>
            <a:ext cx="457200" cy="8763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57">
            <a:extLst>
              <a:ext uri="{FF2B5EF4-FFF2-40B4-BE49-F238E27FC236}">
                <a16:creationId xmlns:a16="http://schemas.microsoft.com/office/drawing/2014/main" id="{740FDFE7-CDB6-4CDB-A2D6-B2B0EF2E0FCB}"/>
              </a:ext>
            </a:extLst>
          </p:cNvPr>
          <p:cNvSpPr>
            <a:spLocks/>
          </p:cNvSpPr>
          <p:nvPr/>
        </p:nvSpPr>
        <p:spPr bwMode="auto">
          <a:xfrm rot="18343792">
            <a:off x="4554832" y="1968764"/>
            <a:ext cx="80963"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Arc 58">
            <a:extLst>
              <a:ext uri="{FF2B5EF4-FFF2-40B4-BE49-F238E27FC236}">
                <a16:creationId xmlns:a16="http://schemas.microsoft.com/office/drawing/2014/main" id="{6CB5E7AC-EC03-4895-8056-B27A4AEE7316}"/>
              </a:ext>
            </a:extLst>
          </p:cNvPr>
          <p:cNvSpPr>
            <a:spLocks/>
          </p:cNvSpPr>
          <p:nvPr/>
        </p:nvSpPr>
        <p:spPr bwMode="auto">
          <a:xfrm rot="19881727">
            <a:off x="4947487" y="2496700"/>
            <a:ext cx="304800" cy="685800"/>
          </a:xfrm>
          <a:custGeom>
            <a:avLst/>
            <a:gdLst>
              <a:gd name="T0" fmla="*/ 2147483647 w 21337"/>
              <a:gd name="T1" fmla="*/ 0 h 18816"/>
              <a:gd name="T2" fmla="*/ 2147483647 w 21337"/>
              <a:gd name="T3" fmla="*/ 2147483647 h 18816"/>
              <a:gd name="T4" fmla="*/ 0 w 21337"/>
              <a:gd name="T5" fmla="*/ 2147483647 h 18816"/>
              <a:gd name="T6" fmla="*/ 0 60000 65536"/>
              <a:gd name="T7" fmla="*/ 0 60000 65536"/>
              <a:gd name="T8" fmla="*/ 0 60000 65536"/>
              <a:gd name="T9" fmla="*/ 0 w 21337"/>
              <a:gd name="T10" fmla="*/ 0 h 18816"/>
              <a:gd name="T11" fmla="*/ 21337 w 21337"/>
              <a:gd name="T12" fmla="*/ 18816 h 18816"/>
            </a:gdLst>
            <a:ahLst/>
            <a:cxnLst>
              <a:cxn ang="T6">
                <a:pos x="T0" y="T1"/>
              </a:cxn>
              <a:cxn ang="T7">
                <a:pos x="T2" y="T3"/>
              </a:cxn>
              <a:cxn ang="T8">
                <a:pos x="T4" y="T5"/>
              </a:cxn>
            </a:cxnLst>
            <a:rect l="T9" t="T10" r="T11" b="T12"/>
            <a:pathLst>
              <a:path w="21337" h="18816" fill="none" extrusionOk="0">
                <a:moveTo>
                  <a:pt x="10607" y="-1"/>
                </a:moveTo>
                <a:cubicBezTo>
                  <a:pt x="16357" y="3241"/>
                  <a:pt x="20309" y="8934"/>
                  <a:pt x="21336" y="15455"/>
                </a:cubicBezTo>
              </a:path>
              <a:path w="21337" h="18816" stroke="0" extrusionOk="0">
                <a:moveTo>
                  <a:pt x="10607" y="-1"/>
                </a:moveTo>
                <a:cubicBezTo>
                  <a:pt x="16357" y="3241"/>
                  <a:pt x="20309" y="8934"/>
                  <a:pt x="21336" y="15455"/>
                </a:cubicBezTo>
                <a:lnTo>
                  <a:pt x="0" y="18816"/>
                </a:lnTo>
                <a:lnTo>
                  <a:pt x="10607"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rc 59">
            <a:extLst>
              <a:ext uri="{FF2B5EF4-FFF2-40B4-BE49-F238E27FC236}">
                <a16:creationId xmlns:a16="http://schemas.microsoft.com/office/drawing/2014/main" id="{51439816-2E86-417D-96B1-A4F4BBEA3AC0}"/>
              </a:ext>
            </a:extLst>
          </p:cNvPr>
          <p:cNvSpPr>
            <a:spLocks/>
          </p:cNvSpPr>
          <p:nvPr/>
        </p:nvSpPr>
        <p:spPr bwMode="auto">
          <a:xfrm rot="20233984">
            <a:off x="5898580" y="3413325"/>
            <a:ext cx="304800" cy="1439862"/>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 name="Arc 60">
            <a:extLst>
              <a:ext uri="{FF2B5EF4-FFF2-40B4-BE49-F238E27FC236}">
                <a16:creationId xmlns:a16="http://schemas.microsoft.com/office/drawing/2014/main" id="{5D7E635B-6E90-4703-A341-0F081880A363}"/>
              </a:ext>
            </a:extLst>
          </p:cNvPr>
          <p:cNvSpPr>
            <a:spLocks/>
          </p:cNvSpPr>
          <p:nvPr/>
        </p:nvSpPr>
        <p:spPr bwMode="auto">
          <a:xfrm rot="21004577">
            <a:off x="5249445" y="3035793"/>
            <a:ext cx="457200" cy="4572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 name="Arc 61">
            <a:extLst>
              <a:ext uri="{FF2B5EF4-FFF2-40B4-BE49-F238E27FC236}">
                <a16:creationId xmlns:a16="http://schemas.microsoft.com/office/drawing/2014/main" id="{4B63448E-AE70-478C-A0CD-0F2437365421}"/>
              </a:ext>
            </a:extLst>
          </p:cNvPr>
          <p:cNvSpPr>
            <a:spLocks/>
          </p:cNvSpPr>
          <p:nvPr/>
        </p:nvSpPr>
        <p:spPr bwMode="auto">
          <a:xfrm rot="18700774">
            <a:off x="4740565" y="2222207"/>
            <a:ext cx="82064"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 name="Text Box 62">
            <a:extLst>
              <a:ext uri="{FF2B5EF4-FFF2-40B4-BE49-F238E27FC236}">
                <a16:creationId xmlns:a16="http://schemas.microsoft.com/office/drawing/2014/main" id="{4782BB60-A681-4415-BFE7-A60CC0D708AC}"/>
              </a:ext>
            </a:extLst>
          </p:cNvPr>
          <p:cNvSpPr txBox="1">
            <a:spLocks noChangeArrowheads="1"/>
          </p:cNvSpPr>
          <p:nvPr/>
        </p:nvSpPr>
        <p:spPr bwMode="auto">
          <a:xfrm>
            <a:off x="4781597" y="1324562"/>
            <a:ext cx="3810000"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1" name="Text Box 63">
            <a:extLst>
              <a:ext uri="{FF2B5EF4-FFF2-40B4-BE49-F238E27FC236}">
                <a16:creationId xmlns:a16="http://schemas.microsoft.com/office/drawing/2014/main" id="{F35911C2-47D2-41D2-83DB-057BA5071A10}"/>
              </a:ext>
            </a:extLst>
          </p:cNvPr>
          <p:cNvSpPr txBox="1">
            <a:spLocks noChangeArrowheads="1"/>
          </p:cNvSpPr>
          <p:nvPr/>
        </p:nvSpPr>
        <p:spPr bwMode="auto">
          <a:xfrm>
            <a:off x="5582255" y="2664145"/>
            <a:ext cx="3087585"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4" name="Text Box 66">
            <a:extLst>
              <a:ext uri="{FF2B5EF4-FFF2-40B4-BE49-F238E27FC236}">
                <a16:creationId xmlns:a16="http://schemas.microsoft.com/office/drawing/2014/main" id="{A1D919EB-9E05-4F90-98E5-7E8029D4C3CE}"/>
              </a:ext>
            </a:extLst>
          </p:cNvPr>
          <p:cNvSpPr txBox="1">
            <a:spLocks noChangeArrowheads="1"/>
          </p:cNvSpPr>
          <p:nvPr/>
        </p:nvSpPr>
        <p:spPr bwMode="auto">
          <a:xfrm>
            <a:off x="8583807" y="3377950"/>
            <a:ext cx="322719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p>
        </p:txBody>
      </p:sp>
      <p:sp>
        <p:nvSpPr>
          <p:cNvPr id="65" name="Text Box 67">
            <a:extLst>
              <a:ext uri="{FF2B5EF4-FFF2-40B4-BE49-F238E27FC236}">
                <a16:creationId xmlns:a16="http://schemas.microsoft.com/office/drawing/2014/main" id="{F5DC5C6C-937A-4C98-AAE9-F8A05B6DF750}"/>
              </a:ext>
            </a:extLst>
          </p:cNvPr>
          <p:cNvSpPr txBox="1">
            <a:spLocks noChangeArrowheads="1"/>
          </p:cNvSpPr>
          <p:nvPr/>
        </p:nvSpPr>
        <p:spPr bwMode="auto">
          <a:xfrm>
            <a:off x="8463147" y="341177"/>
            <a:ext cx="334785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hướng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4961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fltVal val="0"/>
                                          </p:val>
                                        </p:tav>
                                        <p:tav tm="100000">
                                          <p:val>
                                            <p:strVal val="#ppt_w"/>
                                          </p:val>
                                        </p:tav>
                                      </p:tavLst>
                                    </p:anim>
                                    <p:anim calcmode="lin" valueType="num">
                                      <p:cBhvr>
                                        <p:cTn id="27" dur="500" fill="hold"/>
                                        <p:tgtEl>
                                          <p:spTgt spid="43"/>
                                        </p:tgtEl>
                                        <p:attrNameLst>
                                          <p:attrName>ppt_h</p:attrName>
                                        </p:attrNameLst>
                                      </p:cBhvr>
                                      <p:tavLst>
                                        <p:tav tm="0">
                                          <p:val>
                                            <p:fltVal val="0"/>
                                          </p:val>
                                        </p:tav>
                                        <p:tav tm="100000">
                                          <p:val>
                                            <p:strVal val="#ppt_h"/>
                                          </p:val>
                                        </p:tav>
                                      </p:tavLst>
                                    </p:anim>
                                    <p:animEffect transition="in" filter="fade">
                                      <p:cBhvr>
                                        <p:cTn id="28" dur="500"/>
                                        <p:tgtEl>
                                          <p:spTgt spid="43"/>
                                        </p:tgtEl>
                                      </p:cBhvr>
                                    </p:animEffect>
                                  </p:childTnLst>
                                </p:cTn>
                              </p:par>
                              <p:par>
                                <p:cTn id="29" presetID="49" presetClass="path" presetSubtype="0" accel="50000" decel="50000" fill="hold" grpId="0" nodeType="withEffect">
                                  <p:stCondLst>
                                    <p:cond delay="0"/>
                                  </p:stCondLst>
                                  <p:childTnLst>
                                    <p:animMotion origin="layout" path="M -3.95833E-6 2.96296E-6 L 0.4793 0.1544 " pathEditMode="relative" rAng="0" ptsTypes="AA">
                                      <p:cBhvr>
                                        <p:cTn id="30" dur="2000" fill="hold"/>
                                        <p:tgtEl>
                                          <p:spTgt spid="24"/>
                                        </p:tgtEl>
                                        <p:attrNameLst>
                                          <p:attrName>ppt_x</p:attrName>
                                          <p:attrName>ppt_y</p:attrName>
                                        </p:attrNameLst>
                                      </p:cBhvr>
                                      <p:rCtr x="23958" y="7731"/>
                                    </p:animMotion>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ppt_x"/>
                                          </p:val>
                                        </p:tav>
                                      </p:tavLst>
                                    </p:anim>
                                    <p:anim calcmode="lin" valueType="num">
                                      <p:cBhvr additive="base">
                                        <p:cTn id="35" dur="500"/>
                                        <p:tgtEl>
                                          <p:spTgt spid="24"/>
                                        </p:tgtEl>
                                        <p:attrNameLst>
                                          <p:attrName>ppt_y</p:attrName>
                                        </p:attrNameLst>
                                      </p:cBhvr>
                                      <p:tavLst>
                                        <p:tav tm="0">
                                          <p:val>
                                            <p:strVal val="ppt_y"/>
                                          </p:val>
                                        </p:tav>
                                        <p:tav tm="100000">
                                          <p:val>
                                            <p:strVal val="1+ppt_h/2"/>
                                          </p:val>
                                        </p:tav>
                                      </p:tavLst>
                                    </p:anim>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par>
                                <p:cTn id="44" presetID="42" presetClass="path" presetSubtype="0" accel="50000" decel="50000" fill="hold" grpId="0" nodeType="withEffect">
                                  <p:stCondLst>
                                    <p:cond delay="0"/>
                                  </p:stCondLst>
                                  <p:childTnLst>
                                    <p:animMotion origin="layout" path="M 3.95833E-6 1.11111E-6 L 0.36549 0.27824 " pathEditMode="relative" rAng="0" ptsTypes="AA">
                                      <p:cBhvr>
                                        <p:cTn id="45" dur="2000" fill="hold"/>
                                        <p:tgtEl>
                                          <p:spTgt spid="48"/>
                                        </p:tgtEl>
                                        <p:attrNameLst>
                                          <p:attrName>ppt_x</p:attrName>
                                          <p:attrName>ppt_y</p:attrName>
                                        </p:attrNameLst>
                                      </p:cBhvr>
                                      <p:rCtr x="18268" y="13912"/>
                                    </p:animMotion>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48"/>
                                        </p:tgtEl>
                                        <p:attrNameLst>
                                          <p:attrName>ppt_x</p:attrName>
                                        </p:attrNameLst>
                                      </p:cBhvr>
                                      <p:tavLst>
                                        <p:tav tm="0">
                                          <p:val>
                                            <p:strVal val="ppt_x"/>
                                          </p:val>
                                        </p:tav>
                                        <p:tav tm="100000">
                                          <p:val>
                                            <p:strVal val="ppt_x"/>
                                          </p:val>
                                        </p:tav>
                                      </p:tavLst>
                                    </p:anim>
                                    <p:anim calcmode="lin" valueType="num">
                                      <p:cBhvr additive="base">
                                        <p:cTn id="50" dur="500"/>
                                        <p:tgtEl>
                                          <p:spTgt spid="48"/>
                                        </p:tgtEl>
                                        <p:attrNameLst>
                                          <p:attrName>ppt_y</p:attrName>
                                        </p:attrNameLst>
                                      </p:cBhvr>
                                      <p:tavLst>
                                        <p:tav tm="0">
                                          <p:val>
                                            <p:strVal val="ppt_y"/>
                                          </p:val>
                                        </p:tav>
                                        <p:tav tm="100000">
                                          <p:val>
                                            <p:strVal val="1+ppt_h/2"/>
                                          </p:val>
                                        </p:tav>
                                      </p:tavLst>
                                    </p:anim>
                                    <p:set>
                                      <p:cBhvr>
                                        <p:cTn id="51" dur="1" fill="hold">
                                          <p:stCondLst>
                                            <p:cond delay="4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500" fill="hold"/>
                                        <p:tgtEl>
                                          <p:spTgt spid="45"/>
                                        </p:tgtEl>
                                        <p:attrNameLst>
                                          <p:attrName>ppt_w</p:attrName>
                                        </p:attrNameLst>
                                      </p:cBhvr>
                                      <p:tavLst>
                                        <p:tav tm="0">
                                          <p:val>
                                            <p:fltVal val="0"/>
                                          </p:val>
                                        </p:tav>
                                        <p:tav tm="100000">
                                          <p:val>
                                            <p:strVal val="#ppt_w"/>
                                          </p:val>
                                        </p:tav>
                                      </p:tavLst>
                                    </p:anim>
                                    <p:anim calcmode="lin" valueType="num">
                                      <p:cBhvr>
                                        <p:cTn id="57" dur="500" fill="hold"/>
                                        <p:tgtEl>
                                          <p:spTgt spid="45"/>
                                        </p:tgtEl>
                                        <p:attrNameLst>
                                          <p:attrName>ppt_h</p:attrName>
                                        </p:attrNameLst>
                                      </p:cBhvr>
                                      <p:tavLst>
                                        <p:tav tm="0">
                                          <p:val>
                                            <p:fltVal val="0"/>
                                          </p:val>
                                        </p:tav>
                                        <p:tav tm="100000">
                                          <p:val>
                                            <p:strVal val="#ppt_h"/>
                                          </p:val>
                                        </p:tav>
                                      </p:tavLst>
                                    </p:anim>
                                    <p:animEffect transition="in" filter="fade">
                                      <p:cBhvr>
                                        <p:cTn id="58" dur="500"/>
                                        <p:tgtEl>
                                          <p:spTgt spid="45"/>
                                        </p:tgtEl>
                                      </p:cBhvr>
                                    </p:animEffect>
                                  </p:childTnLst>
                                </p:cTn>
                              </p:par>
                              <p:par>
                                <p:cTn id="59" presetID="49" presetClass="path" presetSubtype="0" accel="50000" decel="50000" fill="hold" grpId="0" nodeType="withEffect">
                                  <p:stCondLst>
                                    <p:cond delay="0"/>
                                  </p:stCondLst>
                                  <p:childTnLst>
                                    <p:animMotion origin="layout" path="M -3.33333E-6 0 L 0.49792 0.27801 " pathEditMode="relative" rAng="0" ptsTypes="AA">
                                      <p:cBhvr>
                                        <p:cTn id="60" dur="2000" fill="hold"/>
                                        <p:tgtEl>
                                          <p:spTgt spid="50"/>
                                        </p:tgtEl>
                                        <p:attrNameLst>
                                          <p:attrName>ppt_x</p:attrName>
                                          <p:attrName>ppt_y</p:attrName>
                                        </p:attrNameLst>
                                      </p:cBhvr>
                                      <p:rCtr x="24896" y="13912"/>
                                    </p:animMotion>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50"/>
                                        </p:tgtEl>
                                        <p:attrNameLst>
                                          <p:attrName>ppt_x</p:attrName>
                                        </p:attrNameLst>
                                      </p:cBhvr>
                                      <p:tavLst>
                                        <p:tav tm="0">
                                          <p:val>
                                            <p:strVal val="ppt_x"/>
                                          </p:val>
                                        </p:tav>
                                        <p:tav tm="100000">
                                          <p:val>
                                            <p:strVal val="ppt_x"/>
                                          </p:val>
                                        </p:tav>
                                      </p:tavLst>
                                    </p:anim>
                                    <p:anim calcmode="lin" valueType="num">
                                      <p:cBhvr additive="base">
                                        <p:cTn id="65" dur="500"/>
                                        <p:tgtEl>
                                          <p:spTgt spid="50"/>
                                        </p:tgtEl>
                                        <p:attrNameLst>
                                          <p:attrName>ppt_y</p:attrName>
                                        </p:attrNameLst>
                                      </p:cBhvr>
                                      <p:tavLst>
                                        <p:tav tm="0">
                                          <p:val>
                                            <p:strVal val="ppt_y"/>
                                          </p:val>
                                        </p:tav>
                                        <p:tav tm="100000">
                                          <p:val>
                                            <p:strVal val="1+ppt_h/2"/>
                                          </p:val>
                                        </p:tav>
                                      </p:tavLst>
                                    </p:anim>
                                    <p:set>
                                      <p:cBhvr>
                                        <p:cTn id="66" dur="1" fill="hold">
                                          <p:stCondLst>
                                            <p:cond delay="499"/>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p:cTn id="71" dur="500" fill="hold"/>
                                        <p:tgtEl>
                                          <p:spTgt spid="46"/>
                                        </p:tgtEl>
                                        <p:attrNameLst>
                                          <p:attrName>ppt_w</p:attrName>
                                        </p:attrNameLst>
                                      </p:cBhvr>
                                      <p:tavLst>
                                        <p:tav tm="0">
                                          <p:val>
                                            <p:fltVal val="0"/>
                                          </p:val>
                                        </p:tav>
                                        <p:tav tm="100000">
                                          <p:val>
                                            <p:strVal val="#ppt_w"/>
                                          </p:val>
                                        </p:tav>
                                      </p:tavLst>
                                    </p:anim>
                                    <p:anim calcmode="lin" valueType="num">
                                      <p:cBhvr>
                                        <p:cTn id="72" dur="500" fill="hold"/>
                                        <p:tgtEl>
                                          <p:spTgt spid="46"/>
                                        </p:tgtEl>
                                        <p:attrNameLst>
                                          <p:attrName>ppt_h</p:attrName>
                                        </p:attrNameLst>
                                      </p:cBhvr>
                                      <p:tavLst>
                                        <p:tav tm="0">
                                          <p:val>
                                            <p:fltVal val="0"/>
                                          </p:val>
                                        </p:tav>
                                        <p:tav tm="100000">
                                          <p:val>
                                            <p:strVal val="#ppt_h"/>
                                          </p:val>
                                        </p:tav>
                                      </p:tavLst>
                                    </p:anim>
                                    <p:animEffect transition="in" filter="fade">
                                      <p:cBhvr>
                                        <p:cTn id="73" dur="500"/>
                                        <p:tgtEl>
                                          <p:spTgt spid="46"/>
                                        </p:tgtEl>
                                      </p:cBhvr>
                                    </p:animEffect>
                                  </p:childTnLst>
                                </p:cTn>
                              </p:par>
                              <p:par>
                                <p:cTn id="74" presetID="49" presetClass="path" presetSubtype="0" accel="50000" decel="50000" fill="hold" grpId="0" nodeType="withEffect">
                                  <p:stCondLst>
                                    <p:cond delay="0"/>
                                  </p:stCondLst>
                                  <p:childTnLst>
                                    <p:animMotion origin="layout" path="M 2.08333E-7 -2.96296E-6 L 0.23815 0.32223 " pathEditMode="relative" rAng="0" ptsTypes="AA">
                                      <p:cBhvr>
                                        <p:cTn id="75" dur="2000" fill="hold"/>
                                        <p:tgtEl>
                                          <p:spTgt spid="52"/>
                                        </p:tgtEl>
                                        <p:attrNameLst>
                                          <p:attrName>ppt_x</p:attrName>
                                          <p:attrName>ppt_y</p:attrName>
                                        </p:attrNameLst>
                                      </p:cBhvr>
                                      <p:rCtr x="11901" y="16111"/>
                                    </p:animMotion>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52"/>
                                        </p:tgtEl>
                                        <p:attrNameLst>
                                          <p:attrName>ppt_x</p:attrName>
                                        </p:attrNameLst>
                                      </p:cBhvr>
                                      <p:tavLst>
                                        <p:tav tm="0">
                                          <p:val>
                                            <p:strVal val="ppt_x"/>
                                          </p:val>
                                        </p:tav>
                                        <p:tav tm="100000">
                                          <p:val>
                                            <p:strVal val="ppt_x"/>
                                          </p:val>
                                        </p:tav>
                                      </p:tavLst>
                                    </p:anim>
                                    <p:anim calcmode="lin" valueType="num">
                                      <p:cBhvr additive="base">
                                        <p:cTn id="80" dur="500"/>
                                        <p:tgtEl>
                                          <p:spTgt spid="52"/>
                                        </p:tgtEl>
                                        <p:attrNameLst>
                                          <p:attrName>ppt_y</p:attrName>
                                        </p:attrNameLst>
                                      </p:cBhvr>
                                      <p:tavLst>
                                        <p:tav tm="0">
                                          <p:val>
                                            <p:strVal val="ppt_y"/>
                                          </p:val>
                                        </p:tav>
                                        <p:tav tm="100000">
                                          <p:val>
                                            <p:strVal val="1+ppt_h/2"/>
                                          </p:val>
                                        </p:tav>
                                      </p:tavLst>
                                    </p:anim>
                                    <p:set>
                                      <p:cBhvr>
                                        <p:cTn id="81" dur="1" fill="hold">
                                          <p:stCondLst>
                                            <p:cond delay="499"/>
                                          </p:stCondLst>
                                        </p:cTn>
                                        <p:tgtEl>
                                          <p:spTgt spid="5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500" fill="hold"/>
                                        <p:tgtEl>
                                          <p:spTgt spid="54"/>
                                        </p:tgtEl>
                                        <p:attrNameLst>
                                          <p:attrName>ppt_w</p:attrName>
                                        </p:attrNameLst>
                                      </p:cBhvr>
                                      <p:tavLst>
                                        <p:tav tm="0">
                                          <p:val>
                                            <p:fltVal val="0"/>
                                          </p:val>
                                        </p:tav>
                                        <p:tav tm="100000">
                                          <p:val>
                                            <p:strVal val="#ppt_w"/>
                                          </p:val>
                                        </p:tav>
                                      </p:tavLst>
                                    </p:anim>
                                    <p:anim calcmode="lin" valueType="num">
                                      <p:cBhvr>
                                        <p:cTn id="87" dur="500" fill="hold"/>
                                        <p:tgtEl>
                                          <p:spTgt spid="54"/>
                                        </p:tgtEl>
                                        <p:attrNameLst>
                                          <p:attrName>ppt_h</p:attrName>
                                        </p:attrNameLst>
                                      </p:cBhvr>
                                      <p:tavLst>
                                        <p:tav tm="0">
                                          <p:val>
                                            <p:fltVal val="0"/>
                                          </p:val>
                                        </p:tav>
                                        <p:tav tm="100000">
                                          <p:val>
                                            <p:strVal val="#ppt_h"/>
                                          </p:val>
                                        </p:tav>
                                      </p:tavLst>
                                    </p:anim>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6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Effect transition="in" filter="fade">
                                      <p:cBhvr>
                                        <p:cTn id="103" dur="500"/>
                                        <p:tgtEl>
                                          <p:spTgt spid="5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59"/>
                                        </p:tgtEl>
                                        <p:attrNameLst>
                                          <p:attrName>style.visibility</p:attrName>
                                        </p:attrNameLst>
                                      </p:cBhvr>
                                      <p:to>
                                        <p:strVal val="visible"/>
                                      </p:to>
                                    </p:set>
                                    <p:anim calcmode="lin" valueType="num">
                                      <p:cBhvr>
                                        <p:cTn id="106" dur="500" fill="hold"/>
                                        <p:tgtEl>
                                          <p:spTgt spid="59"/>
                                        </p:tgtEl>
                                        <p:attrNameLst>
                                          <p:attrName>ppt_w</p:attrName>
                                        </p:attrNameLst>
                                      </p:cBhvr>
                                      <p:tavLst>
                                        <p:tav tm="0">
                                          <p:val>
                                            <p:fltVal val="0"/>
                                          </p:val>
                                        </p:tav>
                                        <p:tav tm="100000">
                                          <p:val>
                                            <p:strVal val="#ppt_w"/>
                                          </p:val>
                                        </p:tav>
                                      </p:tavLst>
                                    </p:anim>
                                    <p:anim calcmode="lin" valueType="num">
                                      <p:cBhvr>
                                        <p:cTn id="107" dur="500" fill="hold"/>
                                        <p:tgtEl>
                                          <p:spTgt spid="59"/>
                                        </p:tgtEl>
                                        <p:attrNameLst>
                                          <p:attrName>ppt_h</p:attrName>
                                        </p:attrNameLst>
                                      </p:cBhvr>
                                      <p:tavLst>
                                        <p:tav tm="0">
                                          <p:val>
                                            <p:fltVal val="0"/>
                                          </p:val>
                                        </p:tav>
                                        <p:tav tm="100000">
                                          <p:val>
                                            <p:strVal val="#ppt_h"/>
                                          </p:val>
                                        </p:tav>
                                      </p:tavLst>
                                    </p:anim>
                                    <p:animEffect transition="in" filter="fade">
                                      <p:cBhvr>
                                        <p:cTn id="108" dur="500"/>
                                        <p:tgtEl>
                                          <p:spTgt spid="59"/>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p:cTn id="111" dur="500" fill="hold"/>
                                        <p:tgtEl>
                                          <p:spTgt spid="56"/>
                                        </p:tgtEl>
                                        <p:attrNameLst>
                                          <p:attrName>ppt_w</p:attrName>
                                        </p:attrNameLst>
                                      </p:cBhvr>
                                      <p:tavLst>
                                        <p:tav tm="0">
                                          <p:val>
                                            <p:fltVal val="0"/>
                                          </p:val>
                                        </p:tav>
                                        <p:tav tm="100000">
                                          <p:val>
                                            <p:strVal val="#ppt_w"/>
                                          </p:val>
                                        </p:tav>
                                      </p:tavLst>
                                    </p:anim>
                                    <p:anim calcmode="lin" valueType="num">
                                      <p:cBhvr>
                                        <p:cTn id="112" dur="500" fill="hold"/>
                                        <p:tgtEl>
                                          <p:spTgt spid="56"/>
                                        </p:tgtEl>
                                        <p:attrNameLst>
                                          <p:attrName>ppt_h</p:attrName>
                                        </p:attrNameLst>
                                      </p:cBhvr>
                                      <p:tavLst>
                                        <p:tav tm="0">
                                          <p:val>
                                            <p:fltVal val="0"/>
                                          </p:val>
                                        </p:tav>
                                        <p:tav tm="100000">
                                          <p:val>
                                            <p:strVal val="#ppt_h"/>
                                          </p:val>
                                        </p:tav>
                                      </p:tavLst>
                                    </p:anim>
                                    <p:animEffect transition="in" filter="fade">
                                      <p:cBhvr>
                                        <p:cTn id="113" dur="500"/>
                                        <p:tgtEl>
                                          <p:spTgt spid="56"/>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p:cTn id="116" dur="500" fill="hold"/>
                                        <p:tgtEl>
                                          <p:spTgt spid="58"/>
                                        </p:tgtEl>
                                        <p:attrNameLst>
                                          <p:attrName>ppt_w</p:attrName>
                                        </p:attrNameLst>
                                      </p:cBhvr>
                                      <p:tavLst>
                                        <p:tav tm="0">
                                          <p:val>
                                            <p:fltVal val="0"/>
                                          </p:val>
                                        </p:tav>
                                        <p:tav tm="100000">
                                          <p:val>
                                            <p:strVal val="#ppt_w"/>
                                          </p:val>
                                        </p:tav>
                                      </p:tavLst>
                                    </p:anim>
                                    <p:anim calcmode="lin" valueType="num">
                                      <p:cBhvr>
                                        <p:cTn id="117" dur="500" fill="hold"/>
                                        <p:tgtEl>
                                          <p:spTgt spid="58"/>
                                        </p:tgtEl>
                                        <p:attrNameLst>
                                          <p:attrName>ppt_h</p:attrName>
                                        </p:attrNameLst>
                                      </p:cBhvr>
                                      <p:tavLst>
                                        <p:tav tm="0">
                                          <p:val>
                                            <p:fltVal val="0"/>
                                          </p:val>
                                        </p:tav>
                                        <p:tav tm="100000">
                                          <p:val>
                                            <p:strVal val="#ppt_h"/>
                                          </p:val>
                                        </p:tav>
                                      </p:tavLst>
                                    </p:anim>
                                    <p:animEffect transition="in" filter="fade">
                                      <p:cBhvr>
                                        <p:cTn id="118" dur="500"/>
                                        <p:tgtEl>
                                          <p:spTgt spid="5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57"/>
                                        </p:tgtEl>
                                        <p:attrNameLst>
                                          <p:attrName>style.visibility</p:attrName>
                                        </p:attrNameLst>
                                      </p:cBhvr>
                                      <p:to>
                                        <p:strVal val="visible"/>
                                      </p:to>
                                    </p:set>
                                    <p:anim calcmode="lin" valueType="num">
                                      <p:cBhvr>
                                        <p:cTn id="121" dur="500" fill="hold"/>
                                        <p:tgtEl>
                                          <p:spTgt spid="57"/>
                                        </p:tgtEl>
                                        <p:attrNameLst>
                                          <p:attrName>ppt_w</p:attrName>
                                        </p:attrNameLst>
                                      </p:cBhvr>
                                      <p:tavLst>
                                        <p:tav tm="0">
                                          <p:val>
                                            <p:fltVal val="0"/>
                                          </p:val>
                                        </p:tav>
                                        <p:tav tm="100000">
                                          <p:val>
                                            <p:strVal val="#ppt_w"/>
                                          </p:val>
                                        </p:tav>
                                      </p:tavLst>
                                    </p:anim>
                                    <p:anim calcmode="lin" valueType="num">
                                      <p:cBhvr>
                                        <p:cTn id="122" dur="500" fill="hold"/>
                                        <p:tgtEl>
                                          <p:spTgt spid="57"/>
                                        </p:tgtEl>
                                        <p:attrNameLst>
                                          <p:attrName>ppt_h</p:attrName>
                                        </p:attrNameLst>
                                      </p:cBhvr>
                                      <p:tavLst>
                                        <p:tav tm="0">
                                          <p:val>
                                            <p:fltVal val="0"/>
                                          </p:val>
                                        </p:tav>
                                        <p:tav tm="100000">
                                          <p:val>
                                            <p:strVal val="#ppt_h"/>
                                          </p:val>
                                        </p:tav>
                                      </p:tavLst>
                                    </p:anim>
                                    <p:animEffect transition="in" filter="fade">
                                      <p:cBhvr>
                                        <p:cTn id="123" dur="500"/>
                                        <p:tgtEl>
                                          <p:spTgt spid="57"/>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barn(inVertical)">
                                      <p:cBhvr>
                                        <p:cTn id="128" dur="5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6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barn(inVertical)">
                                      <p:cBhvr>
                                        <p:cTn id="137" dur="500"/>
                                        <p:tgtEl>
                                          <p:spTgt spid="10"/>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6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barn(inVertical)">
                                      <p:cBhvr>
                                        <p:cTn id="146" dur="500"/>
                                        <p:tgtEl>
                                          <p:spTgt spid="21"/>
                                        </p:tgtEl>
                                      </p:cBhvr>
                                    </p:animEffect>
                                  </p:childTnLst>
                                </p:cTn>
                              </p:par>
                            </p:childTnLst>
                          </p:cTn>
                        </p:par>
                      </p:childTnLst>
                    </p:cTn>
                  </p:par>
                  <p:par>
                    <p:cTn id="147" fill="hold">
                      <p:stCondLst>
                        <p:cond delay="indefinite"/>
                      </p:stCondLst>
                      <p:childTnLst>
                        <p:par>
                          <p:cTn id="148" fill="hold">
                            <p:stCondLst>
                              <p:cond delay="0"/>
                            </p:stCondLst>
                            <p:childTnLst>
                              <p:par>
                                <p:cTn id="149" presetID="5" presetClass="entr" presetSubtype="10" fill="hold" nodeType="clickEffect">
                                  <p:stCondLst>
                                    <p:cond delay="0"/>
                                  </p:stCondLst>
                                  <p:childTnLst>
                                    <p:set>
                                      <p:cBhvr>
                                        <p:cTn id="150" dur="1" fill="hold">
                                          <p:stCondLst>
                                            <p:cond delay="0"/>
                                          </p:stCondLst>
                                        </p:cTn>
                                        <p:tgtEl>
                                          <p:spTgt spid="64">
                                            <p:txEl>
                                              <p:pRg st="0" end="0"/>
                                            </p:txEl>
                                          </p:spTgt>
                                        </p:tgtEl>
                                        <p:attrNameLst>
                                          <p:attrName>style.visibility</p:attrName>
                                        </p:attrNameLst>
                                      </p:cBhvr>
                                      <p:to>
                                        <p:strVal val="visible"/>
                                      </p:to>
                                    </p:set>
                                    <p:animEffect transition="in" filter="checkerboard(across)">
                                      <p:cBhvr>
                                        <p:cTn id="151" dur="500"/>
                                        <p:tgtEl>
                                          <p:spTgt spid="64">
                                            <p:txEl>
                                              <p:pRg st="0" end="0"/>
                                            </p:txEl>
                                          </p:spTgt>
                                        </p:tgtEl>
                                      </p:cBhvr>
                                    </p:animEffect>
                                  </p:childTnLst>
                                  <p:subTnLst>
                                    <p:audio>
                                      <p:cMediaNode>
                                        <p:cTn display="0" masterRel="sameClick">
                                          <p:stCondLst>
                                            <p:cond evt="begin" delay="0">
                                              <p:tn val="14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1" grpId="0"/>
      <p:bldP spid="24" grpId="0"/>
      <p:bldP spid="24" grpId="1"/>
      <p:bldP spid="43" grpId="0" animBg="1"/>
      <p:bldP spid="44" grpId="0" animBg="1"/>
      <p:bldP spid="45" grpId="0" animBg="1"/>
      <p:bldP spid="46" grpId="0" animBg="1"/>
      <p:bldP spid="48" grpId="0"/>
      <p:bldP spid="48" grpId="1"/>
      <p:bldP spid="50" grpId="0"/>
      <p:bldP spid="50" grpId="1"/>
      <p:bldP spid="52" grpId="0"/>
      <p:bldP spid="52" grpId="1"/>
      <p:bldP spid="54" grpId="0" animBg="1"/>
      <p:bldP spid="55" grpId="0" animBg="1"/>
      <p:bldP spid="56" grpId="0" animBg="1"/>
      <p:bldP spid="57" grpId="0" animBg="1"/>
      <p:bldP spid="58" grpId="0" animBg="1"/>
      <p:bldP spid="59" grpId="0" animBg="1"/>
      <p:bldP spid="60" grpId="0"/>
      <p:bldP spid="60" grpId="1"/>
      <p:bldP spid="61" grpId="0"/>
      <p:bldP spid="61" grpId="1"/>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1874391" y="492121"/>
            <a:ext cx="5479414" cy="45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1599784" y="721659"/>
            <a:ext cx="4930198" cy="412102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6" t="1644" r="2500" b="5001"/>
          <a:stretch/>
        </p:blipFill>
        <p:spPr bwMode="auto">
          <a:xfrm>
            <a:off x="2819400" y="1"/>
            <a:ext cx="5529664"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2819400" y="1"/>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10" name="TextBox 9">
            <a:extLst>
              <a:ext uri="{FF2B5EF4-FFF2-40B4-BE49-F238E27FC236}">
                <a16:creationId xmlns:a16="http://schemas.microsoft.com/office/drawing/2014/main" id="{4F306B87-289C-4FB9-A396-CEFF51AAE411}"/>
              </a:ext>
            </a:extLst>
          </p:cNvPr>
          <p:cNvSpPr txBox="1"/>
          <p:nvPr/>
        </p:nvSpPr>
        <p:spPr>
          <a:xfrm>
            <a:off x="-66374" y="1143000"/>
            <a:ext cx="2817876" cy="2677656"/>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trên hình 1: đồng bằng Bắc Bộ, đồng bằng Nam Bộ và dải đồng bằng duyên hải miền Trung.</a:t>
            </a:r>
          </a:p>
        </p:txBody>
      </p:sp>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3962401" y="505426"/>
            <a:ext cx="2514599" cy="109477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B0AE2913-98D7-4E95-903D-DF9C325B09E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4300768" y="1440609"/>
            <a:ext cx="2176232" cy="39767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DFCC41B-CE55-45A3-9159-DDCBEB10AA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68511" r="46006" b="9215"/>
          <a:stretch/>
        </p:blipFill>
        <p:spPr bwMode="auto">
          <a:xfrm>
            <a:off x="3921382" y="4921980"/>
            <a:ext cx="1908431" cy="1645957"/>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B8001B-A6B8-48D7-8F15-75A3DCA151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4724400" y="-90333"/>
            <a:ext cx="9372600" cy="454472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8C7D09E-A51E-489F-BB24-EACF3C5236DA}"/>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8232123" y="89150"/>
            <a:ext cx="3655360" cy="6679698"/>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8BCF2A3-297D-4761-915B-A39E9218E83B}"/>
              </a:ext>
            </a:extLst>
          </p:cNvPr>
          <p:cNvSpPr txBox="1"/>
          <p:nvPr/>
        </p:nvSpPr>
        <p:spPr>
          <a:xfrm>
            <a:off x="6782037" y="628509"/>
            <a:ext cx="5368563"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Bắc Bộ </a:t>
            </a:r>
          </a:p>
        </p:txBody>
      </p:sp>
      <p:sp>
        <p:nvSpPr>
          <p:cNvPr id="23" name="TextBox 22">
            <a:extLst>
              <a:ext uri="{FF2B5EF4-FFF2-40B4-BE49-F238E27FC236}">
                <a16:creationId xmlns:a16="http://schemas.microsoft.com/office/drawing/2014/main" id="{92B8FAA9-08DE-4FDB-B039-1C7E0183A976}"/>
              </a:ext>
            </a:extLst>
          </p:cNvPr>
          <p:cNvSpPr txBox="1"/>
          <p:nvPr/>
        </p:nvSpPr>
        <p:spPr>
          <a:xfrm>
            <a:off x="7683853" y="1318702"/>
            <a:ext cx="1330421" cy="3046988"/>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Duyên hải miền Trung</a:t>
            </a:r>
          </a:p>
        </p:txBody>
      </p:sp>
      <p:pic>
        <p:nvPicPr>
          <p:cNvPr id="20" name="Picture 2">
            <a:extLst>
              <a:ext uri="{FF2B5EF4-FFF2-40B4-BE49-F238E27FC236}">
                <a16:creationId xmlns:a16="http://schemas.microsoft.com/office/drawing/2014/main" id="{D7D04105-FC96-41E0-9D15-21F80A77A04D}"/>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colorTemperature colorTemp="7200"/>
                    </a14:imgEffect>
                  </a14:imgLayer>
                </a14:imgProps>
              </a:ext>
              <a:ext uri="{28A0092B-C50C-407E-A947-70E740481C1C}">
                <a14:useLocalDpi xmlns:a14="http://schemas.microsoft.com/office/drawing/2010/main" val="0"/>
              </a:ext>
            </a:extLst>
          </a:blip>
          <a:srcRect l="21333" t="68511" r="46006" b="9215"/>
          <a:stretch/>
        </p:blipFill>
        <p:spPr bwMode="auto">
          <a:xfrm>
            <a:off x="6285723" y="672696"/>
            <a:ext cx="5586792" cy="528033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B22EF3D-44CF-4CE6-A2F1-755B03479BD6}"/>
              </a:ext>
            </a:extLst>
          </p:cNvPr>
          <p:cNvSpPr txBox="1"/>
          <p:nvPr/>
        </p:nvSpPr>
        <p:spPr>
          <a:xfrm>
            <a:off x="5523793" y="5196887"/>
            <a:ext cx="8299578"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Nam Bộ </a:t>
            </a:r>
          </a:p>
        </p:txBody>
      </p:sp>
    </p:spTree>
    <p:extLst>
      <p:ext uri="{BB962C8B-B14F-4D97-AF65-F5344CB8AC3E}">
        <p14:creationId xmlns:p14="http://schemas.microsoft.com/office/powerpoint/2010/main" val="9798648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amond(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amond(i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amond(in)">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amond(in)">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diamond(i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inVertical)">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2" grpId="0"/>
      <p:bldP spid="22" grpId="1"/>
      <p:bldP spid="23" grpId="0"/>
      <p:bldP spid="23" grpId="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99184424"/>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1"/>
</p:tagLst>
</file>

<file path=ppt/tags/tag17.xml><?xml version="1.0" encoding="utf-8"?>
<p:tagLst xmlns:a="http://schemas.openxmlformats.org/drawingml/2006/main" xmlns:r="http://schemas.openxmlformats.org/officeDocument/2006/relationships" xmlns:p="http://schemas.openxmlformats.org/presentationml/2006/main">
  <p:tag name="TIMING" val="|0.9|2.8|1.6|3.7|3.6"/>
</p:tagLst>
</file>

<file path=ppt/tags/tag18.xml><?xml version="1.0" encoding="utf-8"?>
<p:tagLst xmlns:a="http://schemas.openxmlformats.org/drawingml/2006/main" xmlns:r="http://schemas.openxmlformats.org/officeDocument/2006/relationships" xmlns:p="http://schemas.openxmlformats.org/presentationml/2006/main">
  <p:tag name="TIMING" val="|1.2"/>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FILL" val="a1"/>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434</TotalTime>
  <Words>853</Words>
  <Application>Microsoft Office PowerPoint</Application>
  <PresentationFormat>Widescreen</PresentationFormat>
  <Paragraphs>95</Paragraphs>
  <Slides>24</Slides>
  <Notes>7</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微软雅黑</vt:lpstr>
      <vt:lpstr>#9Slide02 Noi dung dai</vt:lpstr>
      <vt:lpstr>#9Slide02 Tieu de dai</vt:lpstr>
      <vt:lpstr>Arial</vt:lpstr>
      <vt:lpstr>Arial</vt:lpstr>
      <vt:lpstr>Calibri</vt:lpstr>
      <vt:lpstr>Cambria Math</vt:lpstr>
      <vt:lpstr>等线</vt:lpstr>
      <vt:lpstr>Libre Franklin</vt:lpstr>
      <vt:lpstr>Tahoma</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ASUS</cp:lastModifiedBy>
  <cp:revision>27</cp:revision>
  <dcterms:created xsi:type="dcterms:W3CDTF">2021-09-08T03:53:37Z</dcterms:created>
  <dcterms:modified xsi:type="dcterms:W3CDTF">2023-11-29T04:07:39Z</dcterms:modified>
  <cp:category>9Slide.vn</cp:category>
  <cp:contentStatus>9Slide</cp:contentStatus>
</cp:coreProperties>
</file>